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7" r:id="rId3"/>
    <p:sldId id="259" r:id="rId4"/>
    <p:sldId id="260" r:id="rId5"/>
    <p:sldId id="273" r:id="rId6"/>
    <p:sldId id="274" r:id="rId7"/>
    <p:sldId id="264" r:id="rId8"/>
    <p:sldId id="266" r:id="rId9"/>
    <p:sldId id="256" r:id="rId10"/>
    <p:sldId id="267" r:id="rId11"/>
    <p:sldId id="261" r:id="rId12"/>
    <p:sldId id="272" r:id="rId13"/>
    <p:sldId id="268" r:id="rId14"/>
    <p:sldId id="276" r:id="rId15"/>
    <p:sldId id="271" r:id="rId16"/>
    <p:sldId id="280" r:id="rId17"/>
    <p:sldId id="270" r:id="rId18"/>
    <p:sldId id="281" r:id="rId19"/>
    <p:sldId id="283" r:id="rId20"/>
    <p:sldId id="284" r:id="rId21"/>
    <p:sldId id="286" r:id="rId22"/>
    <p:sldId id="285" r:id="rId23"/>
    <p:sldId id="279" r:id="rId24"/>
    <p:sldId id="287" r:id="rId25"/>
    <p:sldId id="288"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p:cViewPr>
        <p:scale>
          <a:sx n="60" d="100"/>
          <a:sy n="60" d="100"/>
        </p:scale>
        <p:origin x="-876" y="-16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6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A2888-AFE7-451C-8285-C7870A2193CF}" type="datetimeFigureOut">
              <a:rPr lang="en-GB" smtClean="0"/>
              <a:t>11/01/2015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2AF57-06E7-40CE-B1A5-C097BCBD2C49}" type="slidenum">
              <a:rPr lang="en-GB" smtClean="0"/>
              <a:t>‹#›</a:t>
            </a:fld>
            <a:endParaRPr lang="en-GB"/>
          </a:p>
        </p:txBody>
      </p:sp>
    </p:spTree>
    <p:extLst>
      <p:ext uri="{BB962C8B-B14F-4D97-AF65-F5344CB8AC3E}">
        <p14:creationId xmlns:p14="http://schemas.microsoft.com/office/powerpoint/2010/main" val="171382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Aphids population</a:t>
            </a:r>
            <a:r>
              <a:rPr lang="en-GB" baseline="0" dirty="0" smtClean="0"/>
              <a:t> usually has their sizes controlled by ladybird predation by native species such as C. </a:t>
            </a:r>
            <a:r>
              <a:rPr lang="en-GB" baseline="0" dirty="0" err="1" smtClean="0"/>
              <a:t>septempunctata</a:t>
            </a:r>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a:t>
            </a:fld>
            <a:endParaRPr lang="en-GB"/>
          </a:p>
        </p:txBody>
      </p:sp>
    </p:spTree>
    <p:extLst>
      <p:ext uri="{BB962C8B-B14F-4D97-AF65-F5344CB8AC3E}">
        <p14:creationId xmlns:p14="http://schemas.microsoft.com/office/powerpoint/2010/main" val="154951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t>Here at</a:t>
            </a:r>
            <a:r>
              <a:rPr lang="en-GB" sz="1200" b="1" i="0" baseline="0" dirty="0" smtClean="0"/>
              <a:t> this point, this is how our system looks like, regarding competition for the resource (aphid) and competitors predation (eggs being eaten), which encompasses the IGP and, besides all this we still have to take into account the cannibalism of their own eggs</a:t>
            </a:r>
          </a:p>
        </p:txBody>
      </p:sp>
      <p:sp>
        <p:nvSpPr>
          <p:cNvPr id="4" name="Slide Number Placeholder 3"/>
          <p:cNvSpPr>
            <a:spLocks noGrp="1"/>
          </p:cNvSpPr>
          <p:nvPr>
            <p:ph type="sldNum" sz="quarter" idx="10"/>
          </p:nvPr>
        </p:nvSpPr>
        <p:spPr/>
        <p:txBody>
          <a:bodyPr/>
          <a:lstStyle/>
          <a:p>
            <a:fld id="{3DC2AF57-06E7-40CE-B1A5-C097BCBD2C49}" type="slidenum">
              <a:rPr lang="en-GB" smtClean="0"/>
              <a:t>13</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a:t>
            </a:r>
            <a:r>
              <a:rPr lang="en-GB" dirty="0" err="1" smtClean="0"/>
              <a:t>Harmonine</a:t>
            </a:r>
            <a:r>
              <a:rPr lang="en-GB" dirty="0" smtClean="0"/>
              <a:t> is an antibiotic</a:t>
            </a:r>
            <a:r>
              <a:rPr lang="en-GB" baseline="0" dirty="0" smtClean="0"/>
              <a:t> substance able to kill several kind of </a:t>
            </a:r>
            <a:r>
              <a:rPr lang="en-GB" baseline="0" dirty="0" err="1" smtClean="0"/>
              <a:t>mcgs</a:t>
            </a:r>
            <a:r>
              <a:rPr lang="en-GB" baseline="0" dirty="0" smtClean="0"/>
              <a:t>, being used even as </a:t>
            </a:r>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14</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15</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17</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18</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H becomes quickly infected</a:t>
            </a:r>
          </a:p>
          <a:p>
            <a:r>
              <a:rPr lang="en-GB" dirty="0" smtClean="0">
                <a:effectLst/>
              </a:rPr>
              <a:t>Hi rises a lot</a:t>
            </a:r>
          </a:p>
          <a:p>
            <a:r>
              <a:rPr lang="en-GB" dirty="0" smtClean="0">
                <a:effectLst/>
              </a:rPr>
              <a:t>C </a:t>
            </a:r>
            <a:r>
              <a:rPr lang="en-GB" dirty="0" err="1" smtClean="0">
                <a:effectLst/>
              </a:rPr>
              <a:t>dcreases</a:t>
            </a:r>
            <a:endParaRPr lang="en-GB" dirty="0" smtClean="0">
              <a:effectLst/>
            </a:endParaRPr>
          </a:p>
          <a:p>
            <a:r>
              <a:rPr lang="en-GB" dirty="0" smtClean="0">
                <a:effectLst/>
              </a:rPr>
              <a:t>A </a:t>
            </a:r>
            <a:r>
              <a:rPr lang="en-GB" dirty="0" err="1" smtClean="0">
                <a:effectLst/>
              </a:rPr>
              <a:t>decrases</a:t>
            </a:r>
            <a:endParaRPr lang="en-GB" dirty="0" smtClean="0">
              <a:effectLst/>
            </a:endParaRPr>
          </a:p>
          <a:p>
            <a:r>
              <a:rPr lang="en-GB" dirty="0" smtClean="0">
                <a:effectLst/>
              </a:rPr>
              <a:t>time window as expected!!!</a:t>
            </a:r>
          </a:p>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19</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20</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21</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22</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23</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Euro</a:t>
            </a:r>
            <a:r>
              <a:rPr lang="en-GB" baseline="0" dirty="0" smtClean="0"/>
              <a:t>pe and north </a:t>
            </a:r>
            <a:r>
              <a:rPr lang="en-GB" baseline="0" dirty="0" err="1" smtClean="0"/>
              <a:t>america</a:t>
            </a:r>
            <a:r>
              <a:rPr lang="en-GB" baseline="0" dirty="0" smtClean="0"/>
              <a:t> the introduced </a:t>
            </a:r>
            <a:r>
              <a:rPr lang="en-GB" baseline="0" dirty="0" err="1" smtClean="0"/>
              <a:t>Harmonia</a:t>
            </a:r>
            <a:r>
              <a:rPr lang="en-GB" baseline="0" dirty="0" smtClean="0"/>
              <a:t> </a:t>
            </a:r>
            <a:r>
              <a:rPr lang="en-GB" baseline="0" dirty="0" err="1" smtClean="0"/>
              <a:t>axyridis</a:t>
            </a:r>
            <a:r>
              <a:rPr lang="en-GB" baseline="0" dirty="0" smtClean="0"/>
              <a:t>, an </a:t>
            </a:r>
            <a:r>
              <a:rPr lang="en-GB" baseline="0" dirty="0" err="1" smtClean="0"/>
              <a:t>asian</a:t>
            </a:r>
            <a:r>
              <a:rPr lang="en-GB" baseline="0" dirty="0" smtClean="0"/>
              <a:t> ladybird, have been used as a </a:t>
            </a:r>
            <a:r>
              <a:rPr lang="en-GB" baseline="0" dirty="0" err="1" smtClean="0"/>
              <a:t>biocontrol</a:t>
            </a:r>
            <a:r>
              <a:rPr lang="en-GB" baseline="0" dirty="0" smtClean="0"/>
              <a:t> towards the aphids</a:t>
            </a:r>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4</a:t>
            </a:fld>
            <a:endParaRPr lang="en-GB"/>
          </a:p>
        </p:txBody>
      </p:sp>
    </p:spTree>
    <p:extLst>
      <p:ext uri="{BB962C8B-B14F-4D97-AF65-F5344CB8AC3E}">
        <p14:creationId xmlns:p14="http://schemas.microsoft.com/office/powerpoint/2010/main" val="49930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24</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26</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err="1" smtClean="0"/>
              <a:t>H.axyridis</a:t>
            </a:r>
            <a:r>
              <a:rPr lang="en-GB" sz="1200" b="1" i="1" dirty="0" smtClean="0"/>
              <a:t> </a:t>
            </a:r>
            <a:r>
              <a:rPr lang="en-GB" sz="1200" b="1" dirty="0" smtClean="0"/>
              <a:t>and</a:t>
            </a:r>
            <a:r>
              <a:rPr lang="en-GB" sz="1200" b="1" i="1" dirty="0" smtClean="0"/>
              <a:t> C. </a:t>
            </a:r>
            <a:r>
              <a:rPr lang="en-GB" sz="1200" b="1" i="1" dirty="0" err="1" smtClean="0"/>
              <a:t>septempunctata</a:t>
            </a:r>
            <a:r>
              <a:rPr lang="en-GB" sz="1200" b="1" i="1" dirty="0" smtClean="0"/>
              <a:t> </a:t>
            </a:r>
            <a:r>
              <a:rPr lang="en-GB" sz="1200" b="1" dirty="0" smtClean="0"/>
              <a:t>are then predating the aphids population and laying their eggs</a:t>
            </a:r>
            <a:endParaRPr lang="en-GB" sz="1200" b="1" i="1" dirty="0" smtClean="0"/>
          </a:p>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5</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err="1" smtClean="0"/>
              <a:t>H.axyridis</a:t>
            </a:r>
            <a:r>
              <a:rPr lang="en-GB" sz="1200" b="1" i="1" dirty="0" smtClean="0"/>
              <a:t> </a:t>
            </a:r>
            <a:r>
              <a:rPr lang="en-GB" sz="1200" b="1" dirty="0" smtClean="0"/>
              <a:t>and</a:t>
            </a:r>
            <a:r>
              <a:rPr lang="en-GB" sz="1200" b="1" i="1" dirty="0" smtClean="0"/>
              <a:t> C. </a:t>
            </a:r>
            <a:r>
              <a:rPr lang="en-GB" sz="1200" b="1" i="1" dirty="0" err="1" smtClean="0"/>
              <a:t>septempunctata</a:t>
            </a:r>
            <a:r>
              <a:rPr lang="en-GB" sz="1200" b="1" i="1" dirty="0" smtClean="0"/>
              <a:t> </a:t>
            </a:r>
            <a:r>
              <a:rPr lang="en-GB" sz="1200" b="1" dirty="0" smtClean="0"/>
              <a:t>are then predating the aphids population and laying their eggs</a:t>
            </a:r>
            <a:endParaRPr lang="en-GB" sz="1200" b="1" i="1" dirty="0" smtClean="0"/>
          </a:p>
          <a:p>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6</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t>As common know</a:t>
            </a:r>
            <a:r>
              <a:rPr lang="en-GB" sz="1200" b="1" i="0" baseline="0" dirty="0" smtClean="0"/>
              <a:t>n for ladybirds in starvation for aphids, their start to eat their own eggs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baseline="0" dirty="0" smtClean="0"/>
              <a:t>And, preferably less the eggs of others species</a:t>
            </a:r>
          </a:p>
        </p:txBody>
      </p:sp>
      <p:sp>
        <p:nvSpPr>
          <p:cNvPr id="4" name="Slide Number Placeholder 3"/>
          <p:cNvSpPr>
            <a:spLocks noGrp="1"/>
          </p:cNvSpPr>
          <p:nvPr>
            <p:ph type="sldNum" sz="quarter" idx="10"/>
          </p:nvPr>
        </p:nvSpPr>
        <p:spPr/>
        <p:txBody>
          <a:bodyPr/>
          <a:lstStyle/>
          <a:p>
            <a:fld id="{3DC2AF57-06E7-40CE-B1A5-C097BCBD2C49}" type="slidenum">
              <a:rPr lang="en-GB" smtClean="0"/>
              <a:t>7</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t>As common know</a:t>
            </a:r>
            <a:r>
              <a:rPr lang="en-GB" sz="1200" b="1" i="0" baseline="0" dirty="0" smtClean="0"/>
              <a:t>n for ladybirds in starvation for aphids, their start to eat their own eggs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baseline="0" dirty="0" smtClean="0"/>
              <a:t>And, preferably less the eggs of </a:t>
            </a:r>
            <a:r>
              <a:rPr lang="en-GB" sz="1200" b="1" i="0" baseline="0" smtClean="0"/>
              <a:t>others species</a:t>
            </a:r>
            <a:endParaRPr lang="en-GB" sz="1200" b="1" i="0" baseline="0" dirty="0" smtClean="0"/>
          </a:p>
        </p:txBody>
      </p:sp>
      <p:sp>
        <p:nvSpPr>
          <p:cNvPr id="4" name="Slide Number Placeholder 3"/>
          <p:cNvSpPr>
            <a:spLocks noGrp="1"/>
          </p:cNvSpPr>
          <p:nvPr>
            <p:ph type="sldNum" sz="quarter" idx="10"/>
          </p:nvPr>
        </p:nvSpPr>
        <p:spPr/>
        <p:txBody>
          <a:bodyPr/>
          <a:lstStyle/>
          <a:p>
            <a:fld id="{3DC2AF57-06E7-40CE-B1A5-C097BCBD2C49}" type="slidenum">
              <a:rPr lang="en-GB" smtClean="0"/>
              <a:t>8</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t>Here at</a:t>
            </a:r>
            <a:r>
              <a:rPr lang="en-GB" sz="1200" b="1" i="0" baseline="0" dirty="0" smtClean="0"/>
              <a:t> this point, this is how our system looks like, regarding competition for the resource (aphid) and competitors predation (eggs being eaten), which encompasses the IGP and, besides all this we still have to take into account the cannibalism of their own eggs</a:t>
            </a:r>
          </a:p>
        </p:txBody>
      </p:sp>
      <p:sp>
        <p:nvSpPr>
          <p:cNvPr id="4" name="Slide Number Placeholder 3"/>
          <p:cNvSpPr>
            <a:spLocks noGrp="1"/>
          </p:cNvSpPr>
          <p:nvPr>
            <p:ph type="sldNum" sz="quarter" idx="10"/>
          </p:nvPr>
        </p:nvSpPr>
        <p:spPr/>
        <p:txBody>
          <a:bodyPr/>
          <a:lstStyle/>
          <a:p>
            <a:fld id="{3DC2AF57-06E7-40CE-B1A5-C097BCBD2C49}" type="slidenum">
              <a:rPr lang="en-GB" smtClean="0"/>
              <a:t>10</a:t>
            </a:fld>
            <a:endParaRPr lang="en-GB"/>
          </a:p>
        </p:txBody>
      </p:sp>
    </p:spTree>
    <p:extLst>
      <p:ext uri="{BB962C8B-B14F-4D97-AF65-F5344CB8AC3E}">
        <p14:creationId xmlns:p14="http://schemas.microsoft.com/office/powerpoint/2010/main" val="164380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a:t>
            </a:r>
            <a:r>
              <a:rPr lang="en-GB" dirty="0" err="1" smtClean="0"/>
              <a:t>Harmonine</a:t>
            </a:r>
            <a:r>
              <a:rPr lang="en-GB" dirty="0" smtClean="0"/>
              <a:t> is an antibiotic</a:t>
            </a:r>
            <a:r>
              <a:rPr lang="en-GB" baseline="0" dirty="0" smtClean="0"/>
              <a:t> substance able to kill several kind of </a:t>
            </a:r>
            <a:r>
              <a:rPr lang="en-GB" baseline="0" dirty="0" err="1" smtClean="0"/>
              <a:t>mcgs</a:t>
            </a:r>
            <a:r>
              <a:rPr lang="en-GB" baseline="0" dirty="0" smtClean="0"/>
              <a:t>, being used even as </a:t>
            </a:r>
            <a:endParaRPr lang="en-GB" dirty="0"/>
          </a:p>
        </p:txBody>
      </p:sp>
      <p:sp>
        <p:nvSpPr>
          <p:cNvPr id="4" name="Slide Number Placeholder 3"/>
          <p:cNvSpPr>
            <a:spLocks noGrp="1"/>
          </p:cNvSpPr>
          <p:nvPr>
            <p:ph type="sldNum" sz="quarter" idx="10"/>
          </p:nvPr>
        </p:nvSpPr>
        <p:spPr/>
        <p:txBody>
          <a:bodyPr/>
          <a:lstStyle/>
          <a:p>
            <a:fld id="{3DC2AF57-06E7-40CE-B1A5-C097BCBD2C49}" type="slidenum">
              <a:rPr lang="en-GB" smtClean="0"/>
              <a:t>11</a:t>
            </a:fld>
            <a:endParaRPr lang="en-GB"/>
          </a:p>
        </p:txBody>
      </p:sp>
    </p:spTree>
    <p:extLst>
      <p:ext uri="{BB962C8B-B14F-4D97-AF65-F5344CB8AC3E}">
        <p14:creationId xmlns:p14="http://schemas.microsoft.com/office/powerpoint/2010/main" val="32447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t>Here at</a:t>
            </a:r>
            <a:r>
              <a:rPr lang="en-GB" sz="1200" b="1" i="0" baseline="0" dirty="0" smtClean="0"/>
              <a:t> this point, this is how our system looks like, regarding competition for the resource (aphid) and competitors predation (eggs being eaten), which encompasses the IGP and, besides all this we still have to take into account the cannibalism of their own eggs</a:t>
            </a:r>
          </a:p>
        </p:txBody>
      </p:sp>
      <p:sp>
        <p:nvSpPr>
          <p:cNvPr id="4" name="Slide Number Placeholder 3"/>
          <p:cNvSpPr>
            <a:spLocks noGrp="1"/>
          </p:cNvSpPr>
          <p:nvPr>
            <p:ph type="sldNum" sz="quarter" idx="10"/>
          </p:nvPr>
        </p:nvSpPr>
        <p:spPr/>
        <p:txBody>
          <a:bodyPr/>
          <a:lstStyle/>
          <a:p>
            <a:fld id="{3DC2AF57-06E7-40CE-B1A5-C097BCBD2C49}" type="slidenum">
              <a:rPr lang="en-GB" smtClean="0"/>
              <a:t>12</a:t>
            </a:fld>
            <a:endParaRPr lang="en-GB"/>
          </a:p>
        </p:txBody>
      </p:sp>
    </p:spTree>
    <p:extLst>
      <p:ext uri="{BB962C8B-B14F-4D97-AF65-F5344CB8AC3E}">
        <p14:creationId xmlns:p14="http://schemas.microsoft.com/office/powerpoint/2010/main" val="164380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3">
                    <a:lumMod val="50000"/>
                  </a:schemeClr>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F04E16-14C4-427D-BFFC-BD13B48DB2DC}" type="datetime1">
              <a:rPr lang="en-GB" smtClean="0"/>
              <a:t>11/01/2015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416245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B16F6-AB61-406B-99F0-E3C3E90C3C08}" type="datetime1">
              <a:rPr lang="en-GB" smtClean="0"/>
              <a:t>11/01/2015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228088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2D653-052C-454F-A326-12DA511F9044}" type="datetime1">
              <a:rPr lang="en-GB" smtClean="0"/>
              <a:t>11/01/2015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304002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4D8AFF-480A-4BB1-91AA-76BA28143C30}" type="datetime1">
              <a:rPr lang="en-GB" smtClean="0"/>
              <a:t>11/01/2015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52761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1E421-0ADB-403D-AA91-CF9597AA267F}" type="datetime1">
              <a:rPr lang="en-GB" smtClean="0"/>
              <a:t>11/01/2015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167907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9F8C8B-45D6-4237-A0AF-30D8B2C1E7E7}" type="datetime1">
              <a:rPr lang="en-GB" smtClean="0"/>
              <a:t>11/01/2015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155940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E593EF-4584-4B81-A463-A66BD2831217}" type="datetime1">
              <a:rPr lang="en-GB" smtClean="0"/>
              <a:t>11/01/2015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138685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AB9D7A-D9D4-411B-A988-ADE47EA0EC50}" type="datetime1">
              <a:rPr lang="en-GB" smtClean="0"/>
              <a:t>11/01/2015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216390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A2E89-5824-4DCD-A266-5D7E8A778739}" type="datetime1">
              <a:rPr lang="en-GB" smtClean="0"/>
              <a:t>11/01/2015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347690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B232C-D41A-487C-A3BF-F7F0B178123F}" type="datetime1">
              <a:rPr lang="en-GB" smtClean="0"/>
              <a:t>11/01/2015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196750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F7144-1EC1-4A71-9C8A-2A9B14C50BB1}" type="datetime1">
              <a:rPr lang="en-GB" smtClean="0"/>
              <a:t>11/01/2015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85620-DC3B-4A02-9159-38F2E9DA64E8}" type="slidenum">
              <a:rPr lang="en-GB" smtClean="0"/>
              <a:t>‹#›</a:t>
            </a:fld>
            <a:endParaRPr lang="en-GB"/>
          </a:p>
        </p:txBody>
      </p:sp>
    </p:spTree>
    <p:extLst>
      <p:ext uri="{BB962C8B-B14F-4D97-AF65-F5344CB8AC3E}">
        <p14:creationId xmlns:p14="http://schemas.microsoft.com/office/powerpoint/2010/main" val="255089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773EB-B5A3-4420-89A8-CDC2DA6EE391}" type="datetime1">
              <a:rPr lang="en-GB" smtClean="0"/>
              <a:t>11/01/2015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85620-DC3B-4A02-9159-38F2E9DA64E8}" type="slidenum">
              <a:rPr lang="en-GB" smtClean="0"/>
              <a:t>‹#›</a:t>
            </a:fld>
            <a:endParaRPr lang="en-GB"/>
          </a:p>
        </p:txBody>
      </p:sp>
    </p:spTree>
    <p:extLst>
      <p:ext uri="{BB962C8B-B14F-4D97-AF65-F5344CB8AC3E}">
        <p14:creationId xmlns:p14="http://schemas.microsoft.com/office/powerpoint/2010/main" val="11330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6024" y="2636912"/>
            <a:ext cx="8820472" cy="1470025"/>
          </a:xfrm>
        </p:spPr>
        <p:txBody>
          <a:bodyPr/>
          <a:lstStyle/>
          <a:p>
            <a:r>
              <a:rPr lang="en-GB" b="1" dirty="0" smtClean="0">
                <a:solidFill>
                  <a:schemeClr val="accent3">
                    <a:lumMod val="50000"/>
                  </a:schemeClr>
                </a:solidFill>
              </a:rPr>
              <a:t>Invasive Species</a:t>
            </a:r>
            <a:br>
              <a:rPr lang="en-GB" b="1" dirty="0" smtClean="0">
                <a:solidFill>
                  <a:schemeClr val="accent3">
                    <a:lumMod val="50000"/>
                  </a:schemeClr>
                </a:solidFill>
              </a:rPr>
            </a:br>
            <a:r>
              <a:rPr lang="en-GB" b="1" dirty="0" smtClean="0">
                <a:solidFill>
                  <a:schemeClr val="accent3">
                    <a:lumMod val="50000"/>
                  </a:schemeClr>
                </a:solidFill>
              </a:rPr>
              <a:t>The Ladybird’s </a:t>
            </a:r>
            <a:r>
              <a:rPr lang="en-GB" b="1" dirty="0" smtClean="0">
                <a:solidFill>
                  <a:schemeClr val="accent3">
                    <a:lumMod val="50000"/>
                  </a:schemeClr>
                </a:solidFill>
              </a:rPr>
              <a:t>Tale</a:t>
            </a:r>
            <a:endParaRPr lang="en-GB" b="1" dirty="0">
              <a:solidFill>
                <a:schemeClr val="accent3">
                  <a:lumMod val="50000"/>
                </a:schemeClr>
              </a:solidFill>
            </a:endParaRPr>
          </a:p>
        </p:txBody>
      </p:sp>
      <p:sp>
        <p:nvSpPr>
          <p:cNvPr id="5" name="Subtitle 4"/>
          <p:cNvSpPr>
            <a:spLocks noGrp="1"/>
          </p:cNvSpPr>
          <p:nvPr>
            <p:ph type="subTitle" idx="1"/>
          </p:nvPr>
        </p:nvSpPr>
        <p:spPr>
          <a:xfrm>
            <a:off x="2491680" y="4293096"/>
            <a:ext cx="6400800" cy="2160240"/>
          </a:xfrm>
        </p:spPr>
        <p:txBody>
          <a:bodyPr>
            <a:normAutofit fontScale="70000" lnSpcReduction="20000"/>
          </a:bodyPr>
          <a:lstStyle/>
          <a:p>
            <a:pPr algn="r"/>
            <a:r>
              <a:rPr lang="en-GB" sz="3600" dirty="0" smtClean="0"/>
              <a:t>Group </a:t>
            </a:r>
            <a:r>
              <a:rPr lang="en-GB" sz="3600" dirty="0" smtClean="0"/>
              <a:t>4</a:t>
            </a:r>
            <a:endParaRPr lang="en-GB" sz="3600" dirty="0" smtClean="0"/>
          </a:p>
          <a:p>
            <a:pPr algn="r"/>
            <a:r>
              <a:rPr lang="en-GB" dirty="0" smtClean="0">
                <a:solidFill>
                  <a:schemeClr val="tx1">
                    <a:lumMod val="75000"/>
                    <a:lumOff val="25000"/>
                  </a:schemeClr>
                </a:solidFill>
              </a:rPr>
              <a:t>Deborah </a:t>
            </a:r>
            <a:r>
              <a:rPr lang="en-GB" dirty="0" smtClean="0">
                <a:solidFill>
                  <a:schemeClr val="tx1">
                    <a:lumMod val="75000"/>
                    <a:lumOff val="25000"/>
                  </a:schemeClr>
                </a:solidFill>
              </a:rPr>
              <a:t>Fraga</a:t>
            </a:r>
          </a:p>
          <a:p>
            <a:pPr algn="r"/>
            <a:r>
              <a:rPr lang="en-GB" dirty="0" err="1">
                <a:solidFill>
                  <a:schemeClr val="tx1">
                    <a:lumMod val="75000"/>
                    <a:lumOff val="25000"/>
                  </a:schemeClr>
                </a:solidFill>
              </a:rPr>
              <a:t>Lisette</a:t>
            </a:r>
            <a:r>
              <a:rPr lang="en-GB" dirty="0">
                <a:solidFill>
                  <a:schemeClr val="tx1">
                    <a:lumMod val="75000"/>
                    <a:lumOff val="25000"/>
                  </a:schemeClr>
                </a:solidFill>
              </a:rPr>
              <a:t> </a:t>
            </a:r>
            <a:r>
              <a:rPr lang="en-GB" dirty="0" err="1" smtClean="0">
                <a:solidFill>
                  <a:schemeClr val="tx1">
                    <a:lumMod val="75000"/>
                    <a:lumOff val="25000"/>
                  </a:schemeClr>
                </a:solidFill>
              </a:rPr>
              <a:t>Buding</a:t>
            </a:r>
            <a:endParaRPr lang="en-GB" dirty="0" smtClean="0">
              <a:solidFill>
                <a:schemeClr val="tx1">
                  <a:lumMod val="75000"/>
                  <a:lumOff val="25000"/>
                </a:schemeClr>
              </a:solidFill>
            </a:endParaRPr>
          </a:p>
          <a:p>
            <a:pPr algn="r"/>
            <a:r>
              <a:rPr lang="en-GB" dirty="0" smtClean="0">
                <a:solidFill>
                  <a:schemeClr val="tx1">
                    <a:lumMod val="75000"/>
                    <a:lumOff val="25000"/>
                  </a:schemeClr>
                </a:solidFill>
              </a:rPr>
              <a:t>May </a:t>
            </a:r>
            <a:r>
              <a:rPr lang="en-GB" dirty="0" smtClean="0">
                <a:solidFill>
                  <a:schemeClr val="tx1">
                    <a:lumMod val="75000"/>
                    <a:lumOff val="25000"/>
                  </a:schemeClr>
                </a:solidFill>
              </a:rPr>
              <a:t>Anne Mata</a:t>
            </a:r>
          </a:p>
          <a:p>
            <a:pPr algn="r"/>
            <a:r>
              <a:rPr lang="en-GB" dirty="0" smtClean="0">
                <a:solidFill>
                  <a:schemeClr val="tx1">
                    <a:lumMod val="75000"/>
                    <a:lumOff val="25000"/>
                  </a:schemeClr>
                </a:solidFill>
              </a:rPr>
              <a:t> Sebastian Graiff </a:t>
            </a:r>
          </a:p>
          <a:p>
            <a:pPr algn="r"/>
            <a:r>
              <a:rPr lang="en-GB" dirty="0" smtClean="0">
                <a:solidFill>
                  <a:schemeClr val="tx1">
                    <a:lumMod val="75000"/>
                    <a:lumOff val="25000"/>
                  </a:schemeClr>
                </a:solidFill>
              </a:rPr>
              <a:t>Thales Kronenberger</a:t>
            </a:r>
            <a:endParaRPr lang="en-GB" dirty="0">
              <a:solidFill>
                <a:schemeClr val="tx1">
                  <a:lumMod val="75000"/>
                  <a:lumOff val="25000"/>
                </a:schemeClr>
              </a:solidFill>
            </a:endParaRPr>
          </a:p>
        </p:txBody>
      </p:sp>
      <p:grpSp>
        <p:nvGrpSpPr>
          <p:cNvPr id="6" name="Group 5"/>
          <p:cNvGrpSpPr/>
          <p:nvPr/>
        </p:nvGrpSpPr>
        <p:grpSpPr>
          <a:xfrm>
            <a:off x="251520" y="116632"/>
            <a:ext cx="8007616" cy="1512168"/>
            <a:chOff x="323528" y="548680"/>
            <a:chExt cx="8007616" cy="1512168"/>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48680"/>
              <a:ext cx="1958944" cy="1512168"/>
            </a:xfrm>
            <a:prstGeom prst="rect">
              <a:avLst/>
            </a:prstGeom>
          </p:spPr>
        </p:pic>
        <p:sp>
          <p:nvSpPr>
            <p:cNvPr id="3" name="Rectangle 2"/>
            <p:cNvSpPr/>
            <p:nvPr/>
          </p:nvSpPr>
          <p:spPr>
            <a:xfrm>
              <a:off x="2426488" y="1085835"/>
              <a:ext cx="5904656" cy="830997"/>
            </a:xfrm>
            <a:prstGeom prst="rect">
              <a:avLst/>
            </a:prstGeom>
          </p:spPr>
          <p:txBody>
            <a:bodyPr wrap="square">
              <a:spAutoFit/>
            </a:bodyPr>
            <a:lstStyle/>
            <a:p>
              <a:r>
                <a:rPr lang="en-GB" sz="2400" b="1" dirty="0" smtClean="0"/>
                <a:t>IV Southern-Summer </a:t>
              </a:r>
              <a:r>
                <a:rPr lang="en-GB" sz="2400" b="1" dirty="0"/>
                <a:t>School on </a:t>
              </a:r>
              <a:endParaRPr lang="en-GB" sz="2400" b="1" dirty="0" smtClean="0"/>
            </a:p>
            <a:p>
              <a:r>
                <a:rPr lang="en-GB" sz="2400" b="1" dirty="0" smtClean="0"/>
                <a:t>Mathematical </a:t>
              </a:r>
              <a:r>
                <a:rPr lang="en-GB" sz="2400" b="1" dirty="0"/>
                <a:t>Biology</a:t>
              </a:r>
            </a:p>
          </p:txBody>
        </p:sp>
      </p:grpSp>
      <p:sp>
        <p:nvSpPr>
          <p:cNvPr id="7" name="Slide Number Placeholder 6"/>
          <p:cNvSpPr>
            <a:spLocks noGrp="1"/>
          </p:cNvSpPr>
          <p:nvPr>
            <p:ph type="sldNum" sz="quarter" idx="12"/>
          </p:nvPr>
        </p:nvSpPr>
        <p:spPr/>
        <p:txBody>
          <a:bodyPr/>
          <a:lstStyle/>
          <a:p>
            <a:fld id="{DFF85620-DC3B-4A02-9159-38F2E9DA64E8}" type="slidenum">
              <a:rPr lang="en-GB" smtClean="0"/>
              <a:t>1</a:t>
            </a:fld>
            <a:endParaRPr lang="en-GB"/>
          </a:p>
        </p:txBody>
      </p:sp>
    </p:spTree>
    <p:extLst>
      <p:ext uri="{BB962C8B-B14F-4D97-AF65-F5344CB8AC3E}">
        <p14:creationId xmlns:p14="http://schemas.microsoft.com/office/powerpoint/2010/main" val="224841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915816" y="44624"/>
            <a:ext cx="1996861" cy="1584176"/>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49462" y="1651538"/>
            <a:ext cx="1515299" cy="1584176"/>
          </a:xfrm>
          <a:prstGeom prst="rect">
            <a:avLst/>
          </a:prstGeom>
        </p:spPr>
      </p:pic>
      <p:cxnSp>
        <p:nvCxnSpPr>
          <p:cNvPr id="10" name="Straight Arrow Connector 9"/>
          <p:cNvCxnSpPr>
            <a:stCxn id="4" idx="2"/>
            <a:endCxn id="2" idx="3"/>
          </p:cNvCxnSpPr>
          <p:nvPr/>
        </p:nvCxnSpPr>
        <p:spPr>
          <a:xfrm flipH="1">
            <a:off x="2064761" y="1628800"/>
            <a:ext cx="1849486" cy="81482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7" idx="2"/>
            <a:endCxn id="17" idx="0"/>
          </p:cNvCxnSpPr>
          <p:nvPr/>
        </p:nvCxnSpPr>
        <p:spPr>
          <a:xfrm flipH="1">
            <a:off x="7380614" y="3235714"/>
            <a:ext cx="34137" cy="2282539"/>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6397030" y="5518253"/>
            <a:ext cx="1967167" cy="947662"/>
          </a:xfrm>
          <a:prstGeom prst="rect">
            <a:avLst/>
          </a:prstGeom>
        </p:spPr>
      </p:pic>
      <p:pic>
        <p:nvPicPr>
          <p:cNvPr id="15" name="Picture 14"/>
          <p:cNvPicPr>
            <a:picLocks noChangeAspect="1"/>
          </p:cNvPicPr>
          <p:nvPr/>
        </p:nvPicPr>
        <p:blipFill rotWithShape="1">
          <a:blip r:embed="rId5">
            <a:grayscl/>
            <a:extLst>
              <a:ext uri="{28A0092B-C50C-407E-A947-70E740481C1C}">
                <a14:useLocalDpi xmlns:a14="http://schemas.microsoft.com/office/drawing/2010/main" val="0"/>
              </a:ext>
            </a:extLst>
          </a:blip>
          <a:srcRect l="6232" t="20808" r="4704" b="14481"/>
          <a:stretch/>
        </p:blipFill>
        <p:spPr>
          <a:xfrm>
            <a:off x="323528" y="5546172"/>
            <a:ext cx="1967167" cy="947662"/>
          </a:xfrm>
          <a:prstGeom prst="rect">
            <a:avLst/>
          </a:prstGeom>
        </p:spPr>
      </p:pic>
      <p:cxnSp>
        <p:nvCxnSpPr>
          <p:cNvPr id="21" name="Straight Arrow Connector 20"/>
          <p:cNvCxnSpPr>
            <a:stCxn id="2" idx="2"/>
            <a:endCxn id="15" idx="0"/>
          </p:cNvCxnSpPr>
          <p:nvPr/>
        </p:nvCxnSpPr>
        <p:spPr>
          <a:xfrm>
            <a:off x="1307112" y="3235714"/>
            <a:ext cx="0" cy="231045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971602" y="3235715"/>
            <a:ext cx="0" cy="2282538"/>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7" idx="2"/>
            <a:endCxn id="15" idx="3"/>
          </p:cNvCxnSpPr>
          <p:nvPr/>
        </p:nvCxnSpPr>
        <p:spPr>
          <a:xfrm flipH="1">
            <a:off x="2290695" y="3235714"/>
            <a:ext cx="5124056" cy="2784289"/>
          </a:xfrm>
          <a:prstGeom prst="straightConnector1">
            <a:avLst/>
          </a:prstGeom>
          <a:ln w="38100">
            <a:solidFill>
              <a:schemeClr val="accent2">
                <a:lumMod val="40000"/>
                <a:lumOff val="60000"/>
              </a:schemeClr>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2" idx="2"/>
            <a:endCxn id="17" idx="1"/>
          </p:cNvCxnSpPr>
          <p:nvPr/>
        </p:nvCxnSpPr>
        <p:spPr>
          <a:xfrm>
            <a:off x="1307112" y="3235714"/>
            <a:ext cx="5089918" cy="2756370"/>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4" idx="2"/>
            <a:endCxn id="27" idx="1"/>
          </p:cNvCxnSpPr>
          <p:nvPr/>
        </p:nvCxnSpPr>
        <p:spPr>
          <a:xfrm>
            <a:off x="3914247" y="1628800"/>
            <a:ext cx="2742854" cy="81482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7101" y="1651538"/>
            <a:ext cx="1515299" cy="1584176"/>
          </a:xfrm>
          <a:prstGeom prst="rect">
            <a:avLst/>
          </a:prstGeom>
        </p:spPr>
      </p:pic>
      <p:cxnSp>
        <p:nvCxnSpPr>
          <p:cNvPr id="77" name="Straight Arrow Connector 76"/>
          <p:cNvCxnSpPr/>
          <p:nvPr/>
        </p:nvCxnSpPr>
        <p:spPr>
          <a:xfrm flipV="1">
            <a:off x="7596336" y="3234694"/>
            <a:ext cx="0" cy="2282538"/>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78" name="TextBox 77"/>
          <p:cNvSpPr txBox="1"/>
          <p:nvPr/>
        </p:nvSpPr>
        <p:spPr>
          <a:xfrm>
            <a:off x="3123724" y="3068961"/>
            <a:ext cx="1581045" cy="646331"/>
          </a:xfrm>
          <a:prstGeom prst="rect">
            <a:avLst/>
          </a:prstGeom>
          <a:noFill/>
        </p:spPr>
        <p:txBody>
          <a:bodyPr wrap="square" rtlCol="0">
            <a:spAutoFit/>
          </a:bodyPr>
          <a:lstStyle/>
          <a:p>
            <a:pPr algn="ctr"/>
            <a:r>
              <a:rPr lang="en-GB" sz="3600" b="1" dirty="0" smtClean="0">
                <a:solidFill>
                  <a:srgbClr val="C00000"/>
                </a:solidFill>
              </a:rPr>
              <a:t>IGP</a:t>
            </a:r>
          </a:p>
        </p:txBody>
      </p:sp>
      <p:sp>
        <p:nvSpPr>
          <p:cNvPr id="3" name="Slide Number Placeholder 2"/>
          <p:cNvSpPr>
            <a:spLocks noGrp="1"/>
          </p:cNvSpPr>
          <p:nvPr>
            <p:ph type="sldNum" sz="quarter" idx="12"/>
          </p:nvPr>
        </p:nvSpPr>
        <p:spPr/>
        <p:txBody>
          <a:bodyPr/>
          <a:lstStyle/>
          <a:p>
            <a:fld id="{DFF85620-DC3B-4A02-9159-38F2E9DA64E8}" type="slidenum">
              <a:rPr lang="en-GB" smtClean="0"/>
              <a:t>10</a:t>
            </a:fld>
            <a:endParaRPr lang="en-GB"/>
          </a:p>
        </p:txBody>
      </p:sp>
    </p:spTree>
    <p:extLst>
      <p:ext uri="{BB962C8B-B14F-4D97-AF65-F5344CB8AC3E}">
        <p14:creationId xmlns:p14="http://schemas.microsoft.com/office/powerpoint/2010/main" val="222909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err="1" smtClean="0">
                <a:solidFill>
                  <a:schemeClr val="accent3">
                    <a:lumMod val="75000"/>
                  </a:schemeClr>
                </a:solidFill>
              </a:rPr>
              <a:t>Harmonia</a:t>
            </a:r>
            <a:r>
              <a:rPr lang="en-GB" b="1" i="1" dirty="0" smtClean="0">
                <a:solidFill>
                  <a:schemeClr val="accent3">
                    <a:lumMod val="75000"/>
                  </a:schemeClr>
                </a:solidFill>
              </a:rPr>
              <a:t> </a:t>
            </a:r>
            <a:r>
              <a:rPr lang="en-GB" b="1" i="1" dirty="0" err="1" smtClean="0">
                <a:solidFill>
                  <a:schemeClr val="accent3">
                    <a:lumMod val="75000"/>
                  </a:schemeClr>
                </a:solidFill>
              </a:rPr>
              <a:t>axyridis</a:t>
            </a:r>
            <a:r>
              <a:rPr lang="en-GB" b="1" i="1" dirty="0" smtClean="0">
                <a:solidFill>
                  <a:schemeClr val="accent3">
                    <a:lumMod val="75000"/>
                  </a:schemeClr>
                </a:solidFill>
              </a:rPr>
              <a:t> </a:t>
            </a:r>
            <a:r>
              <a:rPr lang="en-GB" b="1" dirty="0" smtClean="0">
                <a:solidFill>
                  <a:schemeClr val="accent3">
                    <a:lumMod val="75000"/>
                  </a:schemeClr>
                </a:solidFill>
              </a:rPr>
              <a:t>- features</a:t>
            </a:r>
            <a:endParaRPr lang="en-GB" b="1" i="1" dirty="0">
              <a:solidFill>
                <a:schemeClr val="accent3">
                  <a:lumMod val="75000"/>
                </a:schemeClr>
              </a:solidFill>
            </a:endParaRPr>
          </a:p>
        </p:txBody>
      </p:sp>
      <p:sp>
        <p:nvSpPr>
          <p:cNvPr id="3" name="Content Placeholder 2"/>
          <p:cNvSpPr>
            <a:spLocks noGrp="1"/>
          </p:cNvSpPr>
          <p:nvPr>
            <p:ph idx="1"/>
          </p:nvPr>
        </p:nvSpPr>
        <p:spPr/>
        <p:txBody>
          <a:bodyPr/>
          <a:lstStyle/>
          <a:p>
            <a:r>
              <a:rPr lang="en-GB" i="1" dirty="0" smtClean="0"/>
              <a:t>H. </a:t>
            </a:r>
            <a:r>
              <a:rPr lang="en-GB" i="1" dirty="0" err="1" smtClean="0"/>
              <a:t>axyridis</a:t>
            </a:r>
            <a:r>
              <a:rPr lang="en-GB" dirty="0" smtClean="0"/>
              <a:t> (H) is able to produce </a:t>
            </a:r>
            <a:r>
              <a:rPr lang="en-GB" dirty="0" err="1" smtClean="0"/>
              <a:t>Harmonine</a:t>
            </a:r>
            <a:endParaRPr lang="en-GB" dirty="0" smtClean="0"/>
          </a:p>
          <a:p>
            <a:r>
              <a:rPr lang="en-GB" dirty="0" smtClean="0"/>
              <a:t>Harmonine increases H resistance against infections</a:t>
            </a:r>
          </a:p>
          <a:p>
            <a:r>
              <a:rPr lang="en-GB" dirty="0" smtClean="0"/>
              <a:t>H is infected by </a:t>
            </a:r>
            <a:r>
              <a:rPr lang="en-GB" i="1" dirty="0" err="1"/>
              <a:t>Nosema</a:t>
            </a:r>
            <a:r>
              <a:rPr lang="en-GB" i="1" dirty="0"/>
              <a:t> </a:t>
            </a:r>
            <a:r>
              <a:rPr lang="en-GB" i="1" dirty="0" err="1" smtClean="0"/>
              <a:t>thompsoni</a:t>
            </a:r>
            <a:endParaRPr lang="en-GB" i="1" dirty="0" smtClean="0"/>
          </a:p>
          <a:p>
            <a:r>
              <a:rPr lang="en-GB" dirty="0" smtClean="0"/>
              <a:t>The infection is not harmful for H, but it is mortal to </a:t>
            </a:r>
            <a:r>
              <a:rPr lang="en-GB" i="1" dirty="0" smtClean="0"/>
              <a:t>Coccinella</a:t>
            </a:r>
          </a:p>
          <a:p>
            <a:r>
              <a:rPr lang="en-GB" dirty="0" smtClean="0"/>
              <a:t>Infection is transmitted through the haemolymph</a:t>
            </a:r>
          </a:p>
        </p:txBody>
      </p:sp>
      <p:sp>
        <p:nvSpPr>
          <p:cNvPr id="4" name="Slide Number Placeholder 3"/>
          <p:cNvSpPr>
            <a:spLocks noGrp="1"/>
          </p:cNvSpPr>
          <p:nvPr>
            <p:ph type="sldNum" sz="quarter" idx="12"/>
          </p:nvPr>
        </p:nvSpPr>
        <p:spPr/>
        <p:txBody>
          <a:bodyPr/>
          <a:lstStyle/>
          <a:p>
            <a:fld id="{DFF85620-DC3B-4A02-9159-38F2E9DA64E8}" type="slidenum">
              <a:rPr lang="en-GB" smtClean="0"/>
              <a:t>11</a:t>
            </a:fld>
            <a:endParaRPr lang="en-GB"/>
          </a:p>
        </p:txBody>
      </p:sp>
    </p:spTree>
    <p:extLst>
      <p:ext uri="{BB962C8B-B14F-4D97-AF65-F5344CB8AC3E}">
        <p14:creationId xmlns:p14="http://schemas.microsoft.com/office/powerpoint/2010/main" val="11719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839818" y="0"/>
            <a:ext cx="1452262" cy="1152128"/>
          </a:xfrm>
          <a:prstGeom prst="rect">
            <a:avLst/>
          </a:prstGeom>
        </p:spPr>
      </p:pic>
      <p:pic>
        <p:nvPicPr>
          <p:cNvPr id="2" name="Picture 1"/>
          <p:cNvPicPr>
            <a:picLocks noChangeAspect="1"/>
          </p:cNvPicPr>
          <p:nvPr/>
        </p:nvPicPr>
        <p:blipFill>
          <a:blip r:embed="rId4"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1213354" y="1723546"/>
            <a:ext cx="779399" cy="814826"/>
          </a:xfrm>
          <a:prstGeom prst="rect">
            <a:avLst/>
          </a:prstGeom>
        </p:spPr>
      </p:pic>
      <p:cxnSp>
        <p:nvCxnSpPr>
          <p:cNvPr id="10" name="Straight Arrow Connector 9"/>
          <p:cNvCxnSpPr>
            <a:stCxn id="4" idx="2"/>
            <a:endCxn id="2" idx="0"/>
          </p:cNvCxnSpPr>
          <p:nvPr/>
        </p:nvCxnSpPr>
        <p:spPr>
          <a:xfrm flipH="1">
            <a:off x="1603054" y="1152128"/>
            <a:ext cx="2962895" cy="5714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7" idx="2"/>
            <a:endCxn id="17" idx="0"/>
          </p:cNvCxnSpPr>
          <p:nvPr/>
        </p:nvCxnSpPr>
        <p:spPr>
          <a:xfrm>
            <a:off x="7710693" y="2538372"/>
            <a:ext cx="5131" cy="3118637"/>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6876256" y="5657009"/>
            <a:ext cx="1679135" cy="808906"/>
          </a:xfrm>
          <a:prstGeom prst="rect">
            <a:avLst/>
          </a:prstGeom>
        </p:spPr>
      </p:pic>
      <p:pic>
        <p:nvPicPr>
          <p:cNvPr id="15" name="Picture 14"/>
          <p:cNvPicPr>
            <a:picLocks noChangeAspect="1"/>
          </p:cNvPicPr>
          <p:nvPr/>
        </p:nvPicPr>
        <p:blipFill rotWithShape="1">
          <a:blip r:embed="rId5">
            <a:grayscl/>
            <a:extLst>
              <a:ext uri="{28A0092B-C50C-407E-A947-70E740481C1C}">
                <a14:useLocalDpi xmlns:a14="http://schemas.microsoft.com/office/drawing/2010/main" val="0"/>
              </a:ext>
            </a:extLst>
          </a:blip>
          <a:srcRect l="6232" t="20808" r="4704" b="14481"/>
          <a:stretch/>
        </p:blipFill>
        <p:spPr>
          <a:xfrm>
            <a:off x="755576" y="5684928"/>
            <a:ext cx="1679135" cy="808906"/>
          </a:xfrm>
          <a:prstGeom prst="rect">
            <a:avLst/>
          </a:prstGeom>
        </p:spPr>
      </p:pic>
      <p:cxnSp>
        <p:nvCxnSpPr>
          <p:cNvPr id="21" name="Straight Arrow Connector 20"/>
          <p:cNvCxnSpPr>
            <a:stCxn id="2" idx="2"/>
            <a:endCxn id="15" idx="0"/>
          </p:cNvCxnSpPr>
          <p:nvPr/>
        </p:nvCxnSpPr>
        <p:spPr>
          <a:xfrm flipH="1">
            <a:off x="1595144" y="2538372"/>
            <a:ext cx="7910" cy="3146556"/>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4" idx="2"/>
            <a:endCxn id="27" idx="0"/>
          </p:cNvCxnSpPr>
          <p:nvPr/>
        </p:nvCxnSpPr>
        <p:spPr>
          <a:xfrm>
            <a:off x="4565949" y="1152128"/>
            <a:ext cx="3144744" cy="5714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993" y="1723546"/>
            <a:ext cx="779399" cy="814826"/>
          </a:xfrm>
          <a:prstGeom prst="rect">
            <a:avLst/>
          </a:prstGeom>
        </p:spPr>
      </p:pic>
      <p:pic>
        <p:nvPicPr>
          <p:cNvPr id="16" name="Picture 15"/>
          <p:cNvPicPr>
            <a:picLocks noChangeAspect="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52641" y="1700808"/>
            <a:ext cx="779399" cy="814826"/>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6232" t="20808" r="4704" b="14481"/>
          <a:stretch/>
        </p:blipFill>
        <p:spPr>
          <a:xfrm>
            <a:off x="3707904" y="5655988"/>
            <a:ext cx="1679135" cy="808906"/>
          </a:xfrm>
          <a:prstGeom prst="rect">
            <a:avLst/>
          </a:prstGeom>
        </p:spPr>
      </p:pic>
      <p:cxnSp>
        <p:nvCxnSpPr>
          <p:cNvPr id="34" name="Straight Arrow Connector 33"/>
          <p:cNvCxnSpPr>
            <a:stCxn id="4" idx="2"/>
            <a:endCxn id="16" idx="0"/>
          </p:cNvCxnSpPr>
          <p:nvPr/>
        </p:nvCxnSpPr>
        <p:spPr>
          <a:xfrm flipH="1">
            <a:off x="4542341" y="1152128"/>
            <a:ext cx="23608" cy="54868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6" idx="2"/>
            <a:endCxn id="24" idx="0"/>
          </p:cNvCxnSpPr>
          <p:nvPr/>
        </p:nvCxnSpPr>
        <p:spPr>
          <a:xfrm>
            <a:off x="4542341" y="2515634"/>
            <a:ext cx="5131" cy="3140354"/>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 idx="2"/>
            <a:endCxn id="24" idx="0"/>
          </p:cNvCxnSpPr>
          <p:nvPr/>
        </p:nvCxnSpPr>
        <p:spPr>
          <a:xfrm>
            <a:off x="1603054" y="2538372"/>
            <a:ext cx="2944418" cy="3117616"/>
          </a:xfrm>
          <a:prstGeom prst="straightConnector1">
            <a:avLst/>
          </a:prstGeom>
          <a:ln w="57150">
            <a:solidFill>
              <a:schemeClr val="accent6">
                <a:lumMod val="75000"/>
              </a:schemeClr>
            </a:solidFill>
            <a:headEnd type="arrow"/>
            <a:tailEnd type="none"/>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27" idx="2"/>
            <a:endCxn id="24" idx="0"/>
          </p:cNvCxnSpPr>
          <p:nvPr/>
        </p:nvCxnSpPr>
        <p:spPr>
          <a:xfrm flipH="1">
            <a:off x="4547472" y="2538372"/>
            <a:ext cx="3163221" cy="3117616"/>
          </a:xfrm>
          <a:prstGeom prst="straightConnector1">
            <a:avLst/>
          </a:prstGeom>
          <a:ln w="57150">
            <a:solidFill>
              <a:schemeClr val="accent6">
                <a:lumMod val="75000"/>
              </a:schemeClr>
            </a:solidFill>
            <a:headEnd type="arrow"/>
            <a:tailEnd type="none"/>
          </a:ln>
        </p:spPr>
        <p:style>
          <a:lnRef idx="1">
            <a:schemeClr val="dk1"/>
          </a:lnRef>
          <a:fillRef idx="0">
            <a:schemeClr val="dk1"/>
          </a:fillRef>
          <a:effectRef idx="0">
            <a:schemeClr val="dk1"/>
          </a:effectRef>
          <a:fontRef idx="minor">
            <a:schemeClr val="tx1"/>
          </a:fontRef>
        </p:style>
      </p:cxnSp>
      <p:pic>
        <p:nvPicPr>
          <p:cNvPr id="48" name="Picture 4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4693" y="3242313"/>
            <a:ext cx="1071563" cy="1071563"/>
          </a:xfrm>
          <a:prstGeom prst="rect">
            <a:avLst/>
          </a:prstGeom>
        </p:spPr>
      </p:pic>
      <p:sp>
        <p:nvSpPr>
          <p:cNvPr id="3" name="Slide Number Placeholder 2"/>
          <p:cNvSpPr>
            <a:spLocks noGrp="1"/>
          </p:cNvSpPr>
          <p:nvPr>
            <p:ph type="sldNum" sz="quarter" idx="12"/>
          </p:nvPr>
        </p:nvSpPr>
        <p:spPr/>
        <p:txBody>
          <a:bodyPr/>
          <a:lstStyle/>
          <a:p>
            <a:fld id="{DFF85620-DC3B-4A02-9159-38F2E9DA64E8}" type="slidenum">
              <a:rPr lang="en-GB" smtClean="0"/>
              <a:t>12</a:t>
            </a:fld>
            <a:endParaRPr lang="en-GB"/>
          </a:p>
        </p:txBody>
      </p:sp>
    </p:spTree>
    <p:extLst>
      <p:ext uri="{BB962C8B-B14F-4D97-AF65-F5344CB8AC3E}">
        <p14:creationId xmlns:p14="http://schemas.microsoft.com/office/powerpoint/2010/main" val="33245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818" y="0"/>
            <a:ext cx="1452262" cy="1152128"/>
          </a:xfrm>
          <a:prstGeom prst="rect">
            <a:avLst/>
          </a:prstGeom>
        </p:spPr>
      </p:pic>
      <p:pic>
        <p:nvPicPr>
          <p:cNvPr id="2" name="Picture 1"/>
          <p:cNvPicPr>
            <a:picLocks noChangeAspect="1"/>
          </p:cNvPicPr>
          <p:nvPr/>
        </p:nvPicPr>
        <p:blipFill>
          <a:blip r:embed="rId4"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1213354" y="1723546"/>
            <a:ext cx="779399" cy="814826"/>
          </a:xfrm>
          <a:prstGeom prst="rect">
            <a:avLst/>
          </a:prstGeom>
        </p:spPr>
      </p:pic>
      <p:cxnSp>
        <p:nvCxnSpPr>
          <p:cNvPr id="10" name="Straight Arrow Connector 9"/>
          <p:cNvCxnSpPr>
            <a:stCxn id="4" idx="2"/>
            <a:endCxn id="2" idx="0"/>
          </p:cNvCxnSpPr>
          <p:nvPr/>
        </p:nvCxnSpPr>
        <p:spPr>
          <a:xfrm flipH="1">
            <a:off x="1603054" y="1152128"/>
            <a:ext cx="2962895" cy="5714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7" idx="2"/>
            <a:endCxn id="17" idx="0"/>
          </p:cNvCxnSpPr>
          <p:nvPr/>
        </p:nvCxnSpPr>
        <p:spPr>
          <a:xfrm>
            <a:off x="7710693" y="2538372"/>
            <a:ext cx="5131" cy="3118637"/>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6876256" y="5657009"/>
            <a:ext cx="1679135" cy="808906"/>
          </a:xfrm>
          <a:prstGeom prst="rect">
            <a:avLst/>
          </a:prstGeom>
        </p:spPr>
      </p:pic>
      <p:pic>
        <p:nvPicPr>
          <p:cNvPr id="15" name="Picture 14"/>
          <p:cNvPicPr>
            <a:picLocks noChangeAspect="1"/>
          </p:cNvPicPr>
          <p:nvPr/>
        </p:nvPicPr>
        <p:blipFill rotWithShape="1">
          <a:blip r:embed="rId5">
            <a:grayscl/>
            <a:extLst>
              <a:ext uri="{28A0092B-C50C-407E-A947-70E740481C1C}">
                <a14:useLocalDpi xmlns:a14="http://schemas.microsoft.com/office/drawing/2010/main" val="0"/>
              </a:ext>
            </a:extLst>
          </a:blip>
          <a:srcRect l="6232" t="20808" r="4704" b="14481"/>
          <a:stretch/>
        </p:blipFill>
        <p:spPr>
          <a:xfrm>
            <a:off x="755576" y="5684928"/>
            <a:ext cx="1679135" cy="808906"/>
          </a:xfrm>
          <a:prstGeom prst="rect">
            <a:avLst/>
          </a:prstGeom>
        </p:spPr>
      </p:pic>
      <p:cxnSp>
        <p:nvCxnSpPr>
          <p:cNvPr id="21" name="Straight Arrow Connector 20"/>
          <p:cNvCxnSpPr>
            <a:stCxn id="2" idx="2"/>
            <a:endCxn id="15" idx="0"/>
          </p:cNvCxnSpPr>
          <p:nvPr/>
        </p:nvCxnSpPr>
        <p:spPr>
          <a:xfrm flipH="1">
            <a:off x="1595144" y="2538372"/>
            <a:ext cx="7910" cy="3146556"/>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7" idx="2"/>
            <a:endCxn id="15" idx="3"/>
          </p:cNvCxnSpPr>
          <p:nvPr/>
        </p:nvCxnSpPr>
        <p:spPr>
          <a:xfrm flipH="1">
            <a:off x="2434711" y="2538372"/>
            <a:ext cx="5275982" cy="3551009"/>
          </a:xfrm>
          <a:prstGeom prst="straightConnector1">
            <a:avLst/>
          </a:prstGeom>
          <a:ln w="38100">
            <a:solidFill>
              <a:schemeClr val="accent2">
                <a:lumMod val="40000"/>
                <a:lumOff val="60000"/>
              </a:schemeClr>
            </a:solidFill>
            <a:headEnd type="arrow"/>
            <a:tailEnd type="non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2" idx="2"/>
            <a:endCxn id="17" idx="1"/>
          </p:cNvCxnSpPr>
          <p:nvPr/>
        </p:nvCxnSpPr>
        <p:spPr>
          <a:xfrm>
            <a:off x="1603054" y="2538372"/>
            <a:ext cx="5273202" cy="3523090"/>
          </a:xfrm>
          <a:prstGeom prst="straightConnector1">
            <a:avLst/>
          </a:prstGeom>
          <a:ln w="57150">
            <a:solidFill>
              <a:srgbClr val="FF0000"/>
            </a:solidFill>
            <a:headEnd type="arrow"/>
            <a:tailEnd type="non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4" idx="2"/>
            <a:endCxn id="27" idx="0"/>
          </p:cNvCxnSpPr>
          <p:nvPr/>
        </p:nvCxnSpPr>
        <p:spPr>
          <a:xfrm>
            <a:off x="4565949" y="1152128"/>
            <a:ext cx="3144744" cy="57141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993" y="1723546"/>
            <a:ext cx="779399" cy="814826"/>
          </a:xfrm>
          <a:prstGeom prst="rect">
            <a:avLst/>
          </a:prstGeom>
        </p:spPr>
      </p:pic>
      <p:pic>
        <p:nvPicPr>
          <p:cNvPr id="16" name="Picture 15"/>
          <p:cNvPicPr>
            <a:picLocks noChangeAspect="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52641" y="1700808"/>
            <a:ext cx="779399" cy="814826"/>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6232" t="20808" r="4704" b="14481"/>
          <a:stretch/>
        </p:blipFill>
        <p:spPr>
          <a:xfrm>
            <a:off x="3707904" y="5655988"/>
            <a:ext cx="1679135" cy="808906"/>
          </a:xfrm>
          <a:prstGeom prst="rect">
            <a:avLst/>
          </a:prstGeom>
        </p:spPr>
      </p:pic>
      <p:cxnSp>
        <p:nvCxnSpPr>
          <p:cNvPr id="34" name="Straight Arrow Connector 33"/>
          <p:cNvCxnSpPr>
            <a:stCxn id="4" idx="2"/>
            <a:endCxn id="16" idx="0"/>
          </p:cNvCxnSpPr>
          <p:nvPr/>
        </p:nvCxnSpPr>
        <p:spPr>
          <a:xfrm flipH="1">
            <a:off x="4542341" y="1152128"/>
            <a:ext cx="23608" cy="54868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6" idx="2"/>
            <a:endCxn id="24" idx="0"/>
          </p:cNvCxnSpPr>
          <p:nvPr/>
        </p:nvCxnSpPr>
        <p:spPr>
          <a:xfrm>
            <a:off x="4542341" y="2515634"/>
            <a:ext cx="5131" cy="3140354"/>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 idx="2"/>
            <a:endCxn id="24" idx="0"/>
          </p:cNvCxnSpPr>
          <p:nvPr/>
        </p:nvCxnSpPr>
        <p:spPr>
          <a:xfrm>
            <a:off x="1603054" y="2538372"/>
            <a:ext cx="2944418" cy="3117616"/>
          </a:xfrm>
          <a:prstGeom prst="straightConnector1">
            <a:avLst/>
          </a:prstGeom>
          <a:ln w="57150">
            <a:solidFill>
              <a:schemeClr val="accent6">
                <a:lumMod val="75000"/>
              </a:schemeClr>
            </a:solidFill>
            <a:headEnd type="arrow"/>
            <a:tailEnd type="none"/>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27" idx="2"/>
            <a:endCxn id="24" idx="0"/>
          </p:cNvCxnSpPr>
          <p:nvPr/>
        </p:nvCxnSpPr>
        <p:spPr>
          <a:xfrm flipH="1">
            <a:off x="4547472" y="2538372"/>
            <a:ext cx="3163221" cy="3117616"/>
          </a:xfrm>
          <a:prstGeom prst="straightConnector1">
            <a:avLst/>
          </a:prstGeom>
          <a:ln w="57150">
            <a:solidFill>
              <a:schemeClr val="accent6">
                <a:lumMod val="75000"/>
              </a:schemeClr>
            </a:solidFill>
            <a:headEnd type="arrow"/>
            <a:tailEnd type="non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4788024" y="2539721"/>
            <a:ext cx="0" cy="3107672"/>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7956374" y="2548316"/>
            <a:ext cx="0" cy="3107672"/>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1403648" y="2534461"/>
            <a:ext cx="0" cy="3107672"/>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6" idx="2"/>
            <a:endCxn id="15" idx="3"/>
          </p:cNvCxnSpPr>
          <p:nvPr/>
        </p:nvCxnSpPr>
        <p:spPr>
          <a:xfrm flipH="1">
            <a:off x="2434711" y="2515634"/>
            <a:ext cx="2107630" cy="3573747"/>
          </a:xfrm>
          <a:prstGeom prst="straightConnector1">
            <a:avLst/>
          </a:prstGeom>
          <a:ln w="38100">
            <a:solidFill>
              <a:schemeClr val="accent2">
                <a:lumMod val="40000"/>
                <a:lumOff val="60000"/>
              </a:schemeClr>
            </a:solidFill>
            <a:headEnd type="arrow"/>
            <a:tailEnd type="non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6" idx="2"/>
            <a:endCxn id="17" idx="1"/>
          </p:cNvCxnSpPr>
          <p:nvPr/>
        </p:nvCxnSpPr>
        <p:spPr>
          <a:xfrm>
            <a:off x="4542341" y="2515634"/>
            <a:ext cx="2333915" cy="3545828"/>
          </a:xfrm>
          <a:prstGeom prst="straightConnector1">
            <a:avLst/>
          </a:prstGeom>
          <a:ln w="38100">
            <a:solidFill>
              <a:schemeClr val="accent2">
                <a:lumMod val="40000"/>
                <a:lumOff val="60000"/>
              </a:schemeClr>
            </a:solidFill>
            <a:headEnd type="arrow"/>
            <a:tailEnd type="non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DFF85620-DC3B-4A02-9159-38F2E9DA64E8}" type="slidenum">
              <a:rPr lang="en-GB" smtClean="0"/>
              <a:t>13</a:t>
            </a:fld>
            <a:endParaRPr lang="en-GB"/>
          </a:p>
        </p:txBody>
      </p:sp>
    </p:spTree>
    <p:extLst>
      <p:ext uri="{BB962C8B-B14F-4D97-AF65-F5344CB8AC3E}">
        <p14:creationId xmlns:p14="http://schemas.microsoft.com/office/powerpoint/2010/main" val="568579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b="1" dirty="0" smtClean="0">
                <a:solidFill>
                  <a:schemeClr val="accent3">
                    <a:lumMod val="75000"/>
                  </a:schemeClr>
                </a:solidFill>
              </a:rPr>
              <a:t>Main </a:t>
            </a:r>
            <a:r>
              <a:rPr lang="en-GB" b="1" dirty="0" smtClean="0">
                <a:solidFill>
                  <a:schemeClr val="accent3">
                    <a:lumMod val="75000"/>
                  </a:schemeClr>
                </a:solidFill>
              </a:rPr>
              <a:t>question</a:t>
            </a:r>
            <a:endParaRPr lang="en-GB" b="1" dirty="0">
              <a:solidFill>
                <a:schemeClr val="accent3">
                  <a:lumMod val="75000"/>
                </a:schemeClr>
              </a:solidFill>
            </a:endParaRPr>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dirty="0" smtClean="0"/>
              <a:t>Is the </a:t>
            </a:r>
            <a:r>
              <a:rPr lang="en-GB" b="1" dirty="0" smtClean="0"/>
              <a:t>infection</a:t>
            </a:r>
            <a:r>
              <a:rPr lang="en-GB" dirty="0" smtClean="0"/>
              <a:t> an important factor for Harlequin ladybird invasion, </a:t>
            </a:r>
            <a:r>
              <a:rPr lang="en-GB" dirty="0" smtClean="0"/>
              <a:t>considering the </a:t>
            </a:r>
            <a:r>
              <a:rPr lang="en-GB" dirty="0"/>
              <a:t>IGP </a:t>
            </a:r>
            <a:r>
              <a:rPr lang="en-GB" dirty="0" smtClean="0"/>
              <a:t>with </a:t>
            </a:r>
            <a:r>
              <a:rPr lang="en-GB" i="1" dirty="0"/>
              <a:t>C. </a:t>
            </a:r>
            <a:r>
              <a:rPr lang="en-GB" i="1" dirty="0" err="1"/>
              <a:t>septempunctata</a:t>
            </a:r>
            <a:r>
              <a:rPr lang="en-GB" i="1" dirty="0"/>
              <a:t> </a:t>
            </a:r>
            <a:r>
              <a:rPr lang="en-GB" dirty="0" smtClean="0"/>
              <a:t>?</a:t>
            </a:r>
            <a:endParaRPr lang="en-GB" dirty="0" smtClean="0"/>
          </a:p>
        </p:txBody>
      </p:sp>
      <p:sp>
        <p:nvSpPr>
          <p:cNvPr id="4" name="Slide Number Placeholder 3"/>
          <p:cNvSpPr>
            <a:spLocks noGrp="1"/>
          </p:cNvSpPr>
          <p:nvPr>
            <p:ph type="sldNum" sz="quarter" idx="12"/>
          </p:nvPr>
        </p:nvSpPr>
        <p:spPr/>
        <p:txBody>
          <a:bodyPr/>
          <a:lstStyle/>
          <a:p>
            <a:fld id="{DFF85620-DC3B-4A02-9159-38F2E9DA64E8}" type="slidenum">
              <a:rPr lang="en-GB" smtClean="0"/>
              <a:t>14</a:t>
            </a:fld>
            <a:endParaRPr lang="en-GB"/>
          </a:p>
        </p:txBody>
      </p:sp>
    </p:spTree>
    <p:extLst>
      <p:ext uri="{BB962C8B-B14F-4D97-AF65-F5344CB8AC3E}">
        <p14:creationId xmlns:p14="http://schemas.microsoft.com/office/powerpoint/2010/main" val="42064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Assumptions of the model</a:t>
            </a:r>
            <a:endParaRPr lang="en-GB" b="1" dirty="0">
              <a:solidFill>
                <a:schemeClr val="accent3">
                  <a:lumMod val="75000"/>
                </a:schemeClr>
              </a:solidFill>
            </a:endParaRPr>
          </a:p>
        </p:txBody>
      </p:sp>
      <p:sp>
        <p:nvSpPr>
          <p:cNvPr id="3" name="TextBox 2"/>
          <p:cNvSpPr txBox="1"/>
          <p:nvPr/>
        </p:nvSpPr>
        <p:spPr>
          <a:xfrm>
            <a:off x="323528" y="1196752"/>
            <a:ext cx="8496944" cy="5262979"/>
          </a:xfrm>
          <a:prstGeom prst="rect">
            <a:avLst/>
          </a:prstGeom>
          <a:noFill/>
        </p:spPr>
        <p:txBody>
          <a:bodyPr wrap="square" rtlCol="0">
            <a:spAutoFit/>
          </a:bodyPr>
          <a:lstStyle/>
          <a:p>
            <a:pPr marL="285750" indent="-285750">
              <a:buFont typeface="Arial" pitchFamily="34" charset="0"/>
              <a:buChar char="•"/>
            </a:pPr>
            <a:r>
              <a:rPr lang="en-GB" sz="2800" dirty="0" smtClean="0"/>
              <a:t>Aphids population growth is </a:t>
            </a:r>
            <a:r>
              <a:rPr lang="en-GB" sz="2800" dirty="0" smtClean="0"/>
              <a:t>logistic </a:t>
            </a:r>
            <a:r>
              <a:rPr lang="en-GB" sz="2800" dirty="0" smtClean="0"/>
              <a:t>with a </a:t>
            </a:r>
            <a:r>
              <a:rPr lang="en-GB" sz="2800" dirty="0" smtClean="0"/>
              <a:t>high carrying </a:t>
            </a:r>
            <a:r>
              <a:rPr lang="en-GB" sz="2800" dirty="0" smtClean="0"/>
              <a:t>capacity</a:t>
            </a:r>
          </a:p>
          <a:p>
            <a:pPr marL="285750" indent="-285750">
              <a:buFont typeface="Arial" pitchFamily="34" charset="0"/>
              <a:buChar char="•"/>
            </a:pPr>
            <a:r>
              <a:rPr lang="en-GB" sz="2800" dirty="0" smtClean="0"/>
              <a:t>The other populations suffer from a constant death rate</a:t>
            </a:r>
          </a:p>
          <a:p>
            <a:pPr marL="285750" indent="-285750">
              <a:buFont typeface="Arial" pitchFamily="34" charset="0"/>
              <a:buChar char="•"/>
            </a:pPr>
            <a:r>
              <a:rPr lang="en-GB" sz="2800" dirty="0" smtClean="0"/>
              <a:t>The Egg populations grow from predating aphids, while the </a:t>
            </a:r>
            <a:r>
              <a:rPr lang="en-GB" sz="2800" dirty="0"/>
              <a:t>A</a:t>
            </a:r>
            <a:r>
              <a:rPr lang="en-GB" sz="2800" dirty="0" smtClean="0"/>
              <a:t>dult populations grow </a:t>
            </a:r>
            <a:r>
              <a:rPr lang="en-GB" sz="2800" dirty="0" smtClean="0"/>
              <a:t>by </a:t>
            </a:r>
            <a:r>
              <a:rPr lang="en-GB" sz="2800" dirty="0" smtClean="0"/>
              <a:t>egg maturation</a:t>
            </a:r>
            <a:endParaRPr lang="en-GB" sz="2800" dirty="0" smtClean="0"/>
          </a:p>
          <a:p>
            <a:pPr marL="285750" indent="-285750">
              <a:buFont typeface="Arial" pitchFamily="34" charset="0"/>
              <a:buChar char="•"/>
            </a:pPr>
            <a:r>
              <a:rPr lang="en-GB" sz="2800" dirty="0" smtClean="0"/>
              <a:t>Ladybirds compete for Aphids (food source) </a:t>
            </a:r>
            <a:endParaRPr lang="en-GB" sz="2800" dirty="0"/>
          </a:p>
          <a:p>
            <a:pPr marL="285750" indent="-285750">
              <a:buFont typeface="Arial" pitchFamily="34" charset="0"/>
              <a:buChar char="•"/>
            </a:pPr>
            <a:r>
              <a:rPr lang="en-GB" sz="2800" dirty="0" smtClean="0"/>
              <a:t>Adults </a:t>
            </a:r>
            <a:r>
              <a:rPr lang="en-GB" sz="2800" dirty="0" smtClean="0"/>
              <a:t>hunt aphids with different </a:t>
            </a:r>
            <a:r>
              <a:rPr lang="en-GB" sz="2800" dirty="0" smtClean="0"/>
              <a:t>voracities</a:t>
            </a:r>
            <a:endParaRPr lang="en-GB" sz="2800" dirty="0"/>
          </a:p>
          <a:p>
            <a:pPr marL="285750" indent="-285750">
              <a:buFont typeface="Arial" pitchFamily="34" charset="0"/>
              <a:buChar char="•"/>
            </a:pPr>
            <a:r>
              <a:rPr lang="en-GB" sz="2800" dirty="0" smtClean="0"/>
              <a:t>Infected adult population </a:t>
            </a:r>
            <a:r>
              <a:rPr lang="en-GB" sz="2800" dirty="0" smtClean="0"/>
              <a:t>grows whenever </a:t>
            </a:r>
            <a:r>
              <a:rPr lang="en-GB" sz="2800" dirty="0" smtClean="0"/>
              <a:t>a </a:t>
            </a:r>
            <a:r>
              <a:rPr lang="en-GB" sz="2800" dirty="0" smtClean="0"/>
              <a:t>healthy Harlequin </a:t>
            </a:r>
            <a:r>
              <a:rPr lang="en-GB" sz="2800" dirty="0" smtClean="0"/>
              <a:t>adult eat </a:t>
            </a:r>
            <a:r>
              <a:rPr lang="en-GB" sz="2800" dirty="0" smtClean="0"/>
              <a:t>infected eggs.</a:t>
            </a:r>
            <a:endParaRPr lang="en-GB" sz="2800" dirty="0" smtClean="0"/>
          </a:p>
          <a:p>
            <a:pPr marL="285750" indent="-285750">
              <a:buFont typeface="Arial" pitchFamily="34" charset="0"/>
              <a:buChar char="•"/>
            </a:pPr>
            <a:r>
              <a:rPr lang="en-GB" sz="2800" dirty="0" smtClean="0"/>
              <a:t>If an individual of </a:t>
            </a:r>
            <a:r>
              <a:rPr lang="en-GB" sz="2800" i="1" dirty="0" smtClean="0"/>
              <a:t>C. </a:t>
            </a:r>
            <a:r>
              <a:rPr lang="en-GB" sz="2800" i="1" dirty="0" err="1" smtClean="0"/>
              <a:t>septempunctata</a:t>
            </a:r>
            <a:r>
              <a:rPr lang="en-GB" sz="2800" dirty="0" smtClean="0"/>
              <a:t> </a:t>
            </a:r>
            <a:r>
              <a:rPr lang="en-GB" sz="2800" dirty="0" smtClean="0"/>
              <a:t>population eats an egg it </a:t>
            </a:r>
            <a:r>
              <a:rPr lang="en-GB" sz="2800" dirty="0" smtClean="0"/>
              <a:t>dies immediately </a:t>
            </a:r>
            <a:endParaRPr lang="en-GB" sz="2800" dirty="0" smtClean="0"/>
          </a:p>
        </p:txBody>
      </p:sp>
      <p:sp>
        <p:nvSpPr>
          <p:cNvPr id="4" name="Slide Number Placeholder 3"/>
          <p:cNvSpPr>
            <a:spLocks noGrp="1"/>
          </p:cNvSpPr>
          <p:nvPr>
            <p:ph type="sldNum" sz="quarter" idx="12"/>
          </p:nvPr>
        </p:nvSpPr>
        <p:spPr/>
        <p:txBody>
          <a:bodyPr/>
          <a:lstStyle/>
          <a:p>
            <a:fld id="{DFF85620-DC3B-4A02-9159-38F2E9DA64E8}" type="slidenum">
              <a:rPr lang="en-GB" smtClean="0"/>
              <a:t>15</a:t>
            </a:fld>
            <a:endParaRPr lang="en-GB"/>
          </a:p>
        </p:txBody>
      </p:sp>
    </p:spTree>
    <p:extLst>
      <p:ext uri="{BB962C8B-B14F-4D97-AF65-F5344CB8AC3E}">
        <p14:creationId xmlns:p14="http://schemas.microsoft.com/office/powerpoint/2010/main" val="21711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55576" y="188640"/>
                <a:ext cx="6168355" cy="12100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𝐴</m:t>
                          </m:r>
                        </m:e>
                      </m:acc>
                      <m:r>
                        <a:rPr lang="en-GB" b="0" i="1" smtClean="0">
                          <a:latin typeface="Cambria Math"/>
                        </a:rPr>
                        <m:t>=</m:t>
                      </m:r>
                      <m:r>
                        <a:rPr lang="en-GB" b="0" i="1" smtClean="0">
                          <a:latin typeface="Cambria Math"/>
                        </a:rPr>
                        <m:t>𝑏𝑎</m:t>
                      </m:r>
                      <m:r>
                        <a:rPr lang="en-GB" b="0" i="1" smtClean="0">
                          <a:latin typeface="Cambria Math"/>
                        </a:rPr>
                        <m:t>.</m:t>
                      </m:r>
                      <m:r>
                        <a:rPr lang="en-GB" b="0" i="1" smtClean="0">
                          <a:latin typeface="Cambria Math"/>
                        </a:rPr>
                        <m:t>𝐴</m:t>
                      </m:r>
                      <m:r>
                        <a:rPr lang="en-GB" b="0" i="1" smtClean="0">
                          <a:latin typeface="Cambria Math"/>
                        </a:rPr>
                        <m:t>.(1−</m:t>
                      </m:r>
                      <m:f>
                        <m:fPr>
                          <m:ctrlPr>
                            <a:rPr lang="en-GB" b="0" i="1" smtClean="0">
                              <a:latin typeface="Cambria Math"/>
                            </a:rPr>
                          </m:ctrlPr>
                        </m:fPr>
                        <m:num>
                          <m:r>
                            <a:rPr lang="en-GB" b="0" i="1" smtClean="0">
                              <a:latin typeface="Cambria Math"/>
                            </a:rPr>
                            <m:t>𝐴</m:t>
                          </m:r>
                        </m:num>
                        <m:den>
                          <m:r>
                            <a:rPr lang="en-GB" b="0" i="1" smtClean="0">
                              <a:latin typeface="Cambria Math"/>
                            </a:rPr>
                            <m:t>𝐾</m:t>
                          </m:r>
                        </m:den>
                      </m:f>
                      <m:r>
                        <a:rPr lang="en-GB" b="0" i="1" smtClean="0">
                          <a:latin typeface="Cambria Math"/>
                        </a:rPr>
                        <m:t>)−</m:t>
                      </m:r>
                      <m:r>
                        <a:rPr lang="en-GB" b="0" i="1" smtClean="0">
                          <a:latin typeface="Cambria Math"/>
                        </a:rPr>
                        <m:t>𝑃𝑎</m:t>
                      </m:r>
                      <m:r>
                        <a:rPr lang="en-GB" b="0" i="1" baseline="-25000" smtClean="0">
                          <a:latin typeface="Cambria Math"/>
                        </a:rPr>
                        <m:t>.</m:t>
                      </m:r>
                      <m:r>
                        <a:rPr lang="en-GB" b="0" i="1" smtClean="0">
                          <a:latin typeface="Cambria Math"/>
                        </a:rPr>
                        <m:t>𝐴</m:t>
                      </m:r>
                      <m:r>
                        <a:rPr lang="en-GB" b="0" i="1" smtClean="0">
                          <a:latin typeface="Cambria Math"/>
                        </a:rPr>
                        <m:t>.</m:t>
                      </m:r>
                      <m:d>
                        <m:dPr>
                          <m:begChr m:val="["/>
                          <m:endChr m:val="]"/>
                          <m:ctrlPr>
                            <a:rPr lang="en-GB" b="0" i="1" smtClean="0">
                              <a:latin typeface="Cambria Math"/>
                            </a:rPr>
                          </m:ctrlPr>
                        </m:dPr>
                        <m:e>
                          <m:f>
                            <m:fPr>
                              <m:ctrlPr>
                                <a:rPr lang="en-GB" b="0" i="1" smtClean="0">
                                  <a:latin typeface="Cambria Math"/>
                                  <a:ea typeface="Cambria Math"/>
                                </a:rPr>
                              </m:ctrlPr>
                            </m:fPr>
                            <m:num>
                              <m:r>
                                <a:rPr lang="en-GB" b="0" i="1" smtClean="0">
                                  <a:latin typeface="Cambria Math"/>
                                  <a:ea typeface="Cambria Math"/>
                                </a:rPr>
                                <m:t>𝛾</m:t>
                              </m:r>
                            </m:num>
                            <m:den>
                              <m:r>
                                <a:rPr lang="en-GB" b="0" i="1" smtClean="0">
                                  <a:latin typeface="Cambria Math"/>
                                  <a:ea typeface="Cambria Math"/>
                                </a:rPr>
                                <m:t>𝛾</m:t>
                              </m:r>
                              <m:r>
                                <a:rPr lang="en-GB" b="0" i="1" smtClean="0">
                                  <a:latin typeface="Cambria Math"/>
                                  <a:ea typeface="Cambria Math"/>
                                </a:rPr>
                                <m:t>+</m:t>
                              </m:r>
                              <m:r>
                                <a:rPr lang="en-GB" b="0" i="1" smtClean="0">
                                  <a:latin typeface="Cambria Math"/>
                                </a:rPr>
                                <m:t>𝑃</m:t>
                              </m:r>
                              <m:r>
                                <a:rPr lang="en-GB" b="0" i="1" baseline="-25000" smtClean="0">
                                  <a:latin typeface="Cambria Math"/>
                                </a:rPr>
                                <m:t>𝑎</m:t>
                              </m:r>
                              <m:r>
                                <a:rPr lang="en-GB" b="0" i="1" smtClean="0">
                                  <a:latin typeface="Cambria Math"/>
                                  <a:ea typeface="Cambria Math"/>
                                </a:rPr>
                                <m:t>𝐴</m:t>
                              </m:r>
                            </m:den>
                          </m:f>
                        </m:e>
                      </m:d>
                      <m:r>
                        <a:rPr lang="en-GB" b="0" i="1" smtClean="0">
                          <a:latin typeface="Cambria Math"/>
                          <a:ea typeface="Cambria Math"/>
                        </a:rPr>
                        <m:t>.</m:t>
                      </m:r>
                      <m:r>
                        <m:rPr>
                          <m:sty m:val="p"/>
                        </m:rPr>
                        <a:rPr lang="en-GB" b="0" i="0" smtClean="0">
                          <a:latin typeface="Cambria Math"/>
                          <a:ea typeface="Cambria Math"/>
                        </a:rPr>
                        <m:t>H</m:t>
                      </m:r>
                      <m:r>
                        <a:rPr lang="en-GB" b="0" i="1" smtClean="0">
                          <a:latin typeface="Cambria Math"/>
                        </a:rPr>
                        <m:t>−</m:t>
                      </m:r>
                      <m:r>
                        <a:rPr lang="en-GB" b="0" i="1" smtClean="0">
                          <a:latin typeface="Cambria Math"/>
                        </a:rPr>
                        <m:t>𝑃𝑎</m:t>
                      </m:r>
                      <m:r>
                        <a:rPr lang="en-GB" b="0" i="1" baseline="-25000" smtClean="0">
                          <a:latin typeface="Cambria Math"/>
                        </a:rPr>
                        <m:t>.</m:t>
                      </m:r>
                      <m:r>
                        <a:rPr lang="en-GB" b="0" i="1" smtClean="0">
                          <a:latin typeface="Cambria Math"/>
                        </a:rPr>
                        <m:t>𝐴</m:t>
                      </m:r>
                      <m:r>
                        <a:rPr lang="en-GB" b="0" i="1" smtClean="0">
                          <a:latin typeface="Cambria Math"/>
                        </a:rPr>
                        <m:t>.</m:t>
                      </m:r>
                      <m:d>
                        <m:dPr>
                          <m:begChr m:val="["/>
                          <m:endChr m:val="]"/>
                          <m:ctrlPr>
                            <a:rPr lang="en-GB" b="0" i="1" smtClean="0">
                              <a:latin typeface="Cambria Math"/>
                            </a:rPr>
                          </m:ctrlPr>
                        </m:dPr>
                        <m:e>
                          <m:f>
                            <m:fPr>
                              <m:ctrlPr>
                                <a:rPr lang="en-GB" b="0" i="1" smtClean="0">
                                  <a:latin typeface="Cambria Math"/>
                                  <a:ea typeface="Cambria Math"/>
                                </a:rPr>
                              </m:ctrlPr>
                            </m:fPr>
                            <m:num>
                              <m:r>
                                <a:rPr lang="en-GB" b="0" i="1" smtClean="0">
                                  <a:latin typeface="Cambria Math"/>
                                  <a:ea typeface="Cambria Math"/>
                                </a:rPr>
                                <m:t>𝛼</m:t>
                              </m:r>
                            </m:num>
                            <m:den>
                              <m:r>
                                <a:rPr lang="en-GB" b="0" i="1" smtClean="0">
                                  <a:latin typeface="Cambria Math"/>
                                  <a:ea typeface="Cambria Math"/>
                                </a:rPr>
                                <m:t>𝛼</m:t>
                              </m:r>
                              <m:r>
                                <a:rPr lang="en-GB" b="0" i="1" smtClean="0">
                                  <a:latin typeface="Cambria Math"/>
                                  <a:ea typeface="Cambria Math"/>
                                </a:rPr>
                                <m:t>+</m:t>
                              </m:r>
                              <m:r>
                                <a:rPr lang="en-GB" b="0" i="1" smtClean="0">
                                  <a:latin typeface="Cambria Math"/>
                                </a:rPr>
                                <m:t>𝑃</m:t>
                              </m:r>
                              <m:r>
                                <a:rPr lang="en-GB" b="0" i="1" baseline="-25000" smtClean="0">
                                  <a:latin typeface="Cambria Math"/>
                                </a:rPr>
                                <m:t>𝑎</m:t>
                              </m:r>
                              <m:r>
                                <a:rPr lang="en-GB" b="0" i="1" smtClean="0">
                                  <a:latin typeface="Cambria Math"/>
                                  <a:ea typeface="Cambria Math"/>
                                </a:rPr>
                                <m:t>𝐴</m:t>
                              </m:r>
                            </m:den>
                          </m:f>
                        </m:e>
                      </m:d>
                      <m:r>
                        <a:rPr lang="en-GB" b="0" i="1" smtClean="0">
                          <a:latin typeface="Cambria Math"/>
                          <a:ea typeface="Cambria Math"/>
                        </a:rPr>
                        <m:t>.</m:t>
                      </m:r>
                      <m:r>
                        <m:rPr>
                          <m:sty m:val="p"/>
                        </m:rPr>
                        <a:rPr lang="en-GB" b="0" i="0" smtClean="0">
                          <a:latin typeface="Cambria Math"/>
                          <a:ea typeface="Cambria Math"/>
                        </a:rPr>
                        <m:t>C</m:t>
                      </m:r>
                    </m:oMath>
                  </m:oMathPara>
                </a14:m>
                <a:endParaRPr lang="en-GB" dirty="0"/>
              </a:p>
              <a:p>
                <a:endParaRPr lang="en-GB" dirty="0"/>
              </a:p>
              <a:p>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755576" y="188640"/>
                <a:ext cx="6168355" cy="1210075"/>
              </a:xfrm>
              <a:prstGeom prst="rect">
                <a:avLst/>
              </a:prstGeom>
              <a:blipFill rotWithShape="1">
                <a:blip r:embed="rId2"/>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755576" y="4869160"/>
                <a:ext cx="2894126"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𝐶</m:t>
                          </m:r>
                        </m:e>
                      </m:acc>
                      <m:r>
                        <a:rPr lang="en-GB" b="0" i="1" smtClean="0">
                          <a:latin typeface="Cambria Math"/>
                        </a:rPr>
                        <m:t>=−</m:t>
                      </m:r>
                      <m:r>
                        <a:rPr lang="en-GB" b="0" i="1" smtClean="0">
                          <a:latin typeface="Cambria Math"/>
                        </a:rPr>
                        <m:t>𝑑𝑐</m:t>
                      </m:r>
                      <m:r>
                        <a:rPr lang="en-GB" b="0" i="1" smtClean="0">
                          <a:latin typeface="Cambria Math"/>
                        </a:rPr>
                        <m:t>.</m:t>
                      </m:r>
                      <m:r>
                        <a:rPr lang="en-GB" b="0" i="1" smtClean="0">
                          <a:latin typeface="Cambria Math"/>
                        </a:rPr>
                        <m:t>𝐶</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𝑐</m:t>
                      </m:r>
                      <m:r>
                        <a:rPr lang="en-GB" b="0" i="0" smtClean="0">
                          <a:latin typeface="Cambria Math"/>
                        </a:rPr>
                        <m:t>−</m:t>
                      </m:r>
                      <m:r>
                        <m:rPr>
                          <m:sty m:val="p"/>
                        </m:rPr>
                        <a:rPr lang="en-GB" b="0" i="0" smtClean="0">
                          <a:latin typeface="Cambria Math"/>
                        </a:rPr>
                        <m:t>s</m:t>
                      </m:r>
                      <m:r>
                        <a:rPr lang="en-GB" b="0" i="0" baseline="-25000" smtClean="0">
                          <a:latin typeface="Cambria Math"/>
                        </a:rPr>
                        <m:t>1</m:t>
                      </m:r>
                      <m:r>
                        <a:rPr lang="en-GB" b="0" i="0" smtClean="0">
                          <a:latin typeface="Cambria Math"/>
                        </a:rPr>
                        <m:t>.</m:t>
                      </m:r>
                      <m:r>
                        <m:rPr>
                          <m:sty m:val="p"/>
                        </m:rPr>
                        <a:rPr lang="en-GB" b="0" i="0" smtClean="0">
                          <a:latin typeface="Cambria Math"/>
                        </a:rPr>
                        <m:t>C</m:t>
                      </m:r>
                      <m:r>
                        <a:rPr lang="en-GB" b="0" i="0" smtClean="0">
                          <a:latin typeface="Cambria Math"/>
                        </a:rPr>
                        <m:t>.</m:t>
                      </m:r>
                      <m:r>
                        <m:rPr>
                          <m:sty m:val="p"/>
                        </m:rPr>
                        <a:rPr lang="en-GB" b="0" i="0" smtClean="0">
                          <a:latin typeface="Cambria Math"/>
                        </a:rPr>
                        <m:t>hi</m:t>
                      </m:r>
                    </m:oMath>
                  </m:oMathPara>
                </a14:m>
                <a:endParaRPr lang="en-GB" baseline="-25000" dirty="0"/>
              </a:p>
            </p:txBody>
          </p:sp>
        </mc:Choice>
        <mc:Fallback>
          <p:sp>
            <p:nvSpPr>
              <p:cNvPr id="5" name="TextBox 4"/>
              <p:cNvSpPr txBox="1">
                <a:spLocks noRot="1" noChangeAspect="1" noMove="1" noResize="1" noEditPoints="1" noAdjustHandles="1" noChangeArrowheads="1" noChangeShapeType="1" noTextEdit="1"/>
              </p:cNvSpPr>
              <p:nvPr/>
            </p:nvSpPr>
            <p:spPr>
              <a:xfrm>
                <a:off x="755576" y="4869160"/>
                <a:ext cx="2894126" cy="379848"/>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55576" y="5661248"/>
                <a:ext cx="7579704" cy="783869"/>
              </a:xfrm>
              <a:prstGeom prst="rect">
                <a:avLst/>
              </a:prstGeom>
              <a:noFill/>
            </p:spPr>
            <p:txBody>
              <a:bodyPr wrap="none" rtlCol="0">
                <a:spAutoFit/>
              </a:bodyPr>
              <a:lstStyle/>
              <a:p>
                <a14:m>
                  <m:oMath xmlns:m="http://schemas.openxmlformats.org/officeDocument/2006/math">
                    <m:acc>
                      <m:accPr>
                        <m:chr m:val="̇"/>
                        <m:ctrlPr>
                          <a:rPr lang="en-GB" b="0" i="1" smtClean="0">
                            <a:latin typeface="Cambria Math"/>
                          </a:rPr>
                        </m:ctrlPr>
                      </m:accPr>
                      <m:e>
                        <m:r>
                          <a:rPr lang="en-GB" b="0" i="1" smtClean="0">
                            <a:latin typeface="Cambria Math"/>
                          </a:rPr>
                          <m:t>𝑐</m:t>
                        </m:r>
                      </m:e>
                    </m:acc>
                    <m:r>
                      <a:rPr lang="en-GB" b="0" i="1" smtClean="0">
                        <a:latin typeface="Cambria Math"/>
                      </a:rPr>
                      <m:t>=−</m:t>
                    </m:r>
                    <m:r>
                      <a:rPr lang="en-GB" b="0" i="1" smtClean="0">
                        <a:latin typeface="Cambria Math"/>
                      </a:rPr>
                      <m:t>𝑑𝑐</m:t>
                    </m:r>
                    <m:r>
                      <a:rPr lang="en-GB" b="0" i="1" smtClean="0">
                        <a:latin typeface="Cambria Math"/>
                      </a:rPr>
                      <m:t>.</m:t>
                    </m:r>
                    <m:r>
                      <a:rPr lang="en-GB" b="0" i="1" smtClean="0">
                        <a:latin typeface="Cambria Math"/>
                      </a:rPr>
                      <m:t>𝑐</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𝑐</m:t>
                    </m:r>
                  </m:oMath>
                </a14:m>
                <a:r>
                  <a:rPr lang="en-GB" dirty="0" smtClean="0"/>
                  <a:t> +</a:t>
                </a:r>
                <a14:m>
                  <m:oMath xmlns:m="http://schemas.openxmlformats.org/officeDocument/2006/math">
                    <m:d>
                      <m:dPr>
                        <m:ctrlPr>
                          <a:rPr lang="en-GB" b="0" i="1" smtClean="0">
                            <a:latin typeface="Cambria Math"/>
                          </a:rPr>
                        </m:ctrlPr>
                      </m:dPr>
                      <m:e>
                        <m:r>
                          <a:rPr lang="en-GB" b="0" i="1" smtClean="0">
                            <a:latin typeface="Cambria Math"/>
                          </a:rPr>
                          <m:t>𝑃</m:t>
                        </m:r>
                        <m:r>
                          <a:rPr lang="en-GB" b="0" i="1" baseline="-25000" smtClean="0">
                            <a:latin typeface="Cambria Math"/>
                          </a:rPr>
                          <m:t>𝑎</m:t>
                        </m:r>
                        <m:r>
                          <a:rPr lang="en-GB" b="0" i="1" baseline="-25000" smtClean="0">
                            <a:latin typeface="Cambria Math"/>
                          </a:rPr>
                          <m:t>.</m:t>
                        </m:r>
                        <m:r>
                          <a:rPr lang="en-GB" b="0" i="1" smtClean="0">
                            <a:latin typeface="Cambria Math"/>
                          </a:rPr>
                          <m:t>𝐴</m:t>
                        </m:r>
                        <m:r>
                          <a:rPr lang="en-GB" b="0" i="1" smtClean="0">
                            <a:latin typeface="Cambria Math"/>
                          </a:rPr>
                          <m:t>.</m:t>
                        </m:r>
                        <m:d>
                          <m:dPr>
                            <m:begChr m:val="["/>
                            <m:endChr m:val="]"/>
                            <m:ctrlPr>
                              <a:rPr lang="en-GB" b="0" i="1" smtClean="0">
                                <a:latin typeface="Cambria Math"/>
                              </a:rPr>
                            </m:ctrlPr>
                          </m:dPr>
                          <m:e>
                            <m:f>
                              <m:fPr>
                                <m:ctrlPr>
                                  <a:rPr lang="en-GB" b="0" i="1" smtClean="0">
                                    <a:latin typeface="Cambria Math"/>
                                    <a:ea typeface="Cambria Math"/>
                                  </a:rPr>
                                </m:ctrlPr>
                              </m:fPr>
                              <m:num>
                                <m:r>
                                  <a:rPr lang="en-GB" b="0" i="1" smtClean="0">
                                    <a:latin typeface="Cambria Math"/>
                                    <a:ea typeface="Cambria Math"/>
                                  </a:rPr>
                                  <m:t>𝛼</m:t>
                                </m:r>
                              </m:num>
                              <m:den>
                                <m:r>
                                  <a:rPr lang="en-GB" b="0" i="1" smtClean="0">
                                    <a:latin typeface="Cambria Math"/>
                                    <a:ea typeface="Cambria Math"/>
                                  </a:rPr>
                                  <m:t>𝛼</m:t>
                                </m:r>
                                <m:r>
                                  <a:rPr lang="en-GB" b="0" i="1" smtClean="0">
                                    <a:latin typeface="Cambria Math"/>
                                    <a:ea typeface="Cambria Math"/>
                                  </a:rPr>
                                  <m:t>+</m:t>
                                </m:r>
                                <m:r>
                                  <a:rPr lang="en-GB" b="0" i="1" smtClean="0">
                                    <a:latin typeface="Cambria Math"/>
                                  </a:rPr>
                                  <m:t>𝑃</m:t>
                                </m:r>
                                <m:r>
                                  <a:rPr lang="en-GB" b="0" i="1" baseline="-25000" smtClean="0">
                                    <a:latin typeface="Cambria Math"/>
                                  </a:rPr>
                                  <m:t>𝑎</m:t>
                                </m:r>
                                <m:r>
                                  <a:rPr lang="en-GB" b="0" i="1" smtClean="0">
                                    <a:latin typeface="Cambria Math"/>
                                    <a:ea typeface="Cambria Math"/>
                                  </a:rPr>
                                  <m:t>𝐴</m:t>
                                </m:r>
                              </m:den>
                            </m:f>
                          </m:e>
                        </m:d>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𝑐</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2</m:t>
                        </m:r>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h</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1</m:t>
                        </m:r>
                      </m:e>
                    </m:d>
                    <m:r>
                      <a:rPr lang="en-GB" b="0" i="1" smtClean="0">
                        <a:latin typeface="Cambria Math"/>
                        <a:ea typeface="Cambria Math"/>
                      </a:rPr>
                      <m:t>.</m:t>
                    </m:r>
                    <m:r>
                      <m:rPr>
                        <m:sty m:val="p"/>
                      </m:rPr>
                      <a:rPr lang="en-GB" b="0" i="0" smtClean="0">
                        <a:latin typeface="Cambria Math"/>
                        <a:ea typeface="Cambria Math"/>
                      </a:rPr>
                      <m:t>C</m:t>
                    </m:r>
                    <m:r>
                      <a:rPr lang="en-GB" b="0" i="0" smtClean="0">
                        <a:latin typeface="Cambria Math"/>
                        <a:ea typeface="Cambria Math"/>
                      </a:rPr>
                      <m:t>−</m:t>
                    </m:r>
                    <m:r>
                      <m:rPr>
                        <m:sty m:val="p"/>
                      </m:rPr>
                      <a:rPr lang="en-GB" b="0" i="0" smtClean="0">
                        <a:latin typeface="Cambria Math"/>
                        <a:ea typeface="Cambria Math"/>
                      </a:rPr>
                      <m:t>c</m:t>
                    </m:r>
                    <m:r>
                      <a:rPr lang="en-GB" b="0" i="0" smtClean="0">
                        <a:latin typeface="Cambria Math"/>
                        <a:ea typeface="Cambria Math"/>
                      </a:rPr>
                      <m:t>.</m:t>
                    </m:r>
                    <m:r>
                      <m:rPr>
                        <m:sty m:val="p"/>
                      </m:rPr>
                      <a:rPr lang="en-GB" b="0" i="0" smtClean="0">
                        <a:latin typeface="Cambria Math"/>
                        <a:ea typeface="Cambria Math"/>
                      </a:rPr>
                      <m:t>s</m:t>
                    </m:r>
                    <m:r>
                      <a:rPr lang="en-GB" b="0" i="0" baseline="-25000" smtClean="0">
                        <a:latin typeface="Cambria Math"/>
                        <a:ea typeface="Cambria Math"/>
                      </a:rPr>
                      <m:t>2</m:t>
                    </m:r>
                    <m:r>
                      <a:rPr lang="en-GB" b="0" i="0" smtClean="0">
                        <a:latin typeface="Cambria Math"/>
                        <a:ea typeface="Cambria Math"/>
                      </a:rPr>
                      <m:t>.(</m:t>
                    </m:r>
                    <m:r>
                      <m:rPr>
                        <m:sty m:val="p"/>
                      </m:rPr>
                      <a:rPr lang="en-GB" b="0" i="0" smtClean="0">
                        <a:latin typeface="Cambria Math"/>
                        <a:ea typeface="Cambria Math"/>
                      </a:rPr>
                      <m:t>H</m:t>
                    </m:r>
                    <m:r>
                      <a:rPr lang="en-GB" b="0" i="0" smtClean="0">
                        <a:latin typeface="Cambria Math"/>
                        <a:ea typeface="Cambria Math"/>
                      </a:rPr>
                      <m:t>+</m:t>
                    </m:r>
                    <m:r>
                      <m:rPr>
                        <m:sty m:val="p"/>
                      </m:rPr>
                      <a:rPr lang="en-GB" b="0" i="0" smtClean="0">
                        <a:latin typeface="Cambria Math"/>
                        <a:ea typeface="Cambria Math"/>
                      </a:rPr>
                      <m:t>Hi</m:t>
                    </m:r>
                    <m:r>
                      <a:rPr lang="en-GB" b="0" i="0" smtClean="0">
                        <a:latin typeface="Cambria Math"/>
                        <a:ea typeface="Cambria Math"/>
                      </a:rPr>
                      <m:t>+</m:t>
                    </m:r>
                    <m:r>
                      <m:rPr>
                        <m:sty m:val="p"/>
                      </m:rPr>
                      <a:rPr lang="en-GB" b="0" i="0" smtClean="0">
                        <a:latin typeface="Cambria Math"/>
                        <a:ea typeface="Cambria Math"/>
                      </a:rPr>
                      <m:t>C</m:t>
                    </m:r>
                    <m:r>
                      <a:rPr lang="en-GB" b="0" i="0" smtClean="0">
                        <a:latin typeface="Cambria Math"/>
                        <a:ea typeface="Cambria Math"/>
                      </a:rPr>
                      <m:t>)</m:t>
                    </m:r>
                  </m:oMath>
                </a14:m>
                <a:endParaRPr lang="en-GB" dirty="0"/>
              </a:p>
              <a:p>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755576" y="5661248"/>
                <a:ext cx="7579704" cy="78386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55576" y="1209720"/>
                <a:ext cx="3131948" cy="377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𝐻</m:t>
                          </m:r>
                        </m:e>
                      </m:acc>
                      <m:r>
                        <a:rPr lang="en-GB" b="0" i="1" smtClean="0">
                          <a:latin typeface="Cambria Math"/>
                        </a:rPr>
                        <m:t>=−</m:t>
                      </m:r>
                      <m:r>
                        <a:rPr lang="en-GB" b="0" i="1" smtClean="0">
                          <a:latin typeface="Cambria Math"/>
                        </a:rPr>
                        <m:t>𝑑h</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h</m:t>
                      </m:r>
                      <m:r>
                        <a:rPr lang="en-GB" b="0" i="1" smtClean="0">
                          <a:latin typeface="Cambria Math"/>
                        </a:rPr>
                        <m:t>−</m:t>
                      </m:r>
                      <m:r>
                        <a:rPr lang="en-GB" b="0" i="1" smtClean="0">
                          <a:latin typeface="Cambria Math"/>
                        </a:rPr>
                        <m:t>𝑠</m:t>
                      </m:r>
                      <m:r>
                        <a:rPr lang="en-GB" b="0" i="1" baseline="-25000" smtClean="0">
                          <a:latin typeface="Cambria Math"/>
                        </a:rPr>
                        <m:t>1</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h𝑖</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55576" y="1209720"/>
                <a:ext cx="3131948" cy="377989"/>
              </a:xfrm>
              <a:prstGeom prst="rect">
                <a:avLst/>
              </a:prstGeom>
              <a:blipFill rotWithShape="1">
                <a:blip r:embed="rId5"/>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55576" y="2636912"/>
                <a:ext cx="8177110" cy="656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h</m:t>
                          </m:r>
                        </m:e>
                      </m:acc>
                      <m:r>
                        <a:rPr lang="en-GB" b="0" i="1" smtClean="0">
                          <a:latin typeface="Cambria Math"/>
                        </a:rPr>
                        <m:t>=−</m:t>
                      </m:r>
                      <m:r>
                        <a:rPr lang="en-GB" b="0" i="1" smtClean="0">
                          <a:latin typeface="Cambria Math"/>
                        </a:rPr>
                        <m:t>𝑑h</m:t>
                      </m:r>
                      <m:r>
                        <a:rPr lang="en-GB" b="0" i="1" smtClean="0">
                          <a:latin typeface="Cambria Math"/>
                        </a:rPr>
                        <m:t>.</m:t>
                      </m:r>
                      <m:r>
                        <a:rPr lang="en-GB" b="0" i="1" smtClean="0">
                          <a:latin typeface="Cambria Math"/>
                        </a:rPr>
                        <m:t>h</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h</m:t>
                      </m:r>
                      <m:r>
                        <a:rPr lang="en-GB" b="0" i="1" smtClean="0">
                          <a:latin typeface="Cambria Math"/>
                        </a:rPr>
                        <m:t>+</m:t>
                      </m:r>
                      <m:r>
                        <a:rPr lang="en-GB" b="0" i="1" smtClean="0">
                          <a:latin typeface="Cambria Math"/>
                        </a:rPr>
                        <m:t>𝑛𝑎</m:t>
                      </m:r>
                      <m:r>
                        <a:rPr lang="en-GB" b="0" i="1" smtClean="0">
                          <a:latin typeface="Cambria Math"/>
                        </a:rPr>
                        <m:t>.</m:t>
                      </m:r>
                      <m:r>
                        <a:rPr lang="en-GB" b="0" i="1" smtClean="0">
                          <a:latin typeface="Cambria Math"/>
                        </a:rPr>
                        <m:t>𝐻</m:t>
                      </m:r>
                      <m:r>
                        <a:rPr lang="en-GB" b="0" i="1" smtClean="0">
                          <a:latin typeface="Cambria Math"/>
                        </a:rPr>
                        <m:t>.</m:t>
                      </m:r>
                      <m:d>
                        <m:dPr>
                          <m:begChr m:val="["/>
                          <m:endChr m:val="]"/>
                          <m:ctrlPr>
                            <a:rPr lang="en-GB" b="0" i="1" smtClean="0">
                              <a:latin typeface="Cambria Math"/>
                            </a:rPr>
                          </m:ctrlPr>
                        </m:dPr>
                        <m:e>
                          <m:f>
                            <m:fPr>
                              <m:ctrlPr>
                                <a:rPr lang="en-GB" b="0" i="1" smtClean="0">
                                  <a:latin typeface="Cambria Math"/>
                                  <a:ea typeface="Cambria Math"/>
                                </a:rPr>
                              </m:ctrlPr>
                            </m:fPr>
                            <m:num>
                              <m:r>
                                <a:rPr lang="en-GB" b="0" i="1" smtClean="0">
                                  <a:latin typeface="Cambria Math"/>
                                  <a:ea typeface="Cambria Math"/>
                                </a:rPr>
                                <m:t>𝑃</m:t>
                              </m:r>
                              <m:r>
                                <a:rPr lang="en-GB" b="0" i="1" baseline="-25000" smtClean="0">
                                  <a:latin typeface="Cambria Math"/>
                                  <a:ea typeface="Cambria Math"/>
                                </a:rPr>
                                <m:t>𝑎</m:t>
                              </m:r>
                              <m:r>
                                <a:rPr lang="en-GB" b="0" i="1" smtClean="0">
                                  <a:latin typeface="Cambria Math"/>
                                  <a:ea typeface="Cambria Math"/>
                                </a:rPr>
                                <m:t>.</m:t>
                              </m:r>
                              <m:r>
                                <a:rPr lang="en-GB" b="0" i="1" smtClean="0">
                                  <a:latin typeface="Cambria Math"/>
                                  <a:ea typeface="Cambria Math"/>
                                </a:rPr>
                                <m:t>𝐴</m:t>
                              </m:r>
                              <m:r>
                                <a:rPr lang="en-GB" b="0" i="1" smtClean="0">
                                  <a:latin typeface="Cambria Math"/>
                                  <a:ea typeface="Cambria Math"/>
                                </a:rPr>
                                <m:t>.</m:t>
                              </m:r>
                              <m:r>
                                <a:rPr lang="en-GB" b="0" i="1" smtClean="0">
                                  <a:latin typeface="Cambria Math"/>
                                  <a:ea typeface="Cambria Math"/>
                                </a:rPr>
                                <m:t>𝛾</m:t>
                              </m:r>
                            </m:num>
                            <m:den>
                              <m:r>
                                <a:rPr lang="en-GB" b="0" i="1" smtClean="0">
                                  <a:latin typeface="Cambria Math"/>
                                  <a:ea typeface="Cambria Math"/>
                                </a:rPr>
                                <m:t>𝛾</m:t>
                              </m:r>
                              <m:r>
                                <a:rPr lang="en-GB" b="0" i="1" smtClean="0">
                                  <a:latin typeface="Cambria Math"/>
                                  <a:ea typeface="Cambria Math"/>
                                </a:rPr>
                                <m:t>+</m:t>
                              </m:r>
                              <m:r>
                                <a:rPr lang="en-GB" b="0" i="1" smtClean="0">
                                  <a:latin typeface="Cambria Math"/>
                                </a:rPr>
                                <m:t>𝑃</m:t>
                              </m:r>
                              <m:r>
                                <a:rPr lang="en-GB" b="0" i="1" baseline="-25000" smtClean="0">
                                  <a:latin typeface="Cambria Math"/>
                                </a:rPr>
                                <m:t>𝑎</m:t>
                              </m:r>
                              <m:r>
                                <a:rPr lang="en-GB" b="0" i="1" smtClean="0">
                                  <a:latin typeface="Cambria Math"/>
                                  <a:ea typeface="Cambria Math"/>
                                </a:rPr>
                                <m:t>𝐴</m:t>
                              </m:r>
                            </m:den>
                          </m:f>
                        </m:e>
                      </m:d>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1</m:t>
                      </m:r>
                      <m:r>
                        <a:rPr lang="en-GB" b="0" i="1" smtClean="0">
                          <a:latin typeface="Cambria Math"/>
                          <a:ea typeface="Cambria Math"/>
                        </a:rPr>
                        <m:t>.</m:t>
                      </m:r>
                      <m:r>
                        <a:rPr lang="en-GB" b="0" i="1" smtClean="0">
                          <a:latin typeface="Cambria Math"/>
                          <a:ea typeface="Cambria Math"/>
                        </a:rPr>
                        <m:t>𝐻</m:t>
                      </m:r>
                      <m:r>
                        <a:rPr lang="en-GB" b="0" i="1" smtClean="0">
                          <a:latin typeface="Cambria Math"/>
                          <a:ea typeface="Cambria Math"/>
                        </a:rPr>
                        <m:t>.</m:t>
                      </m:r>
                      <m:r>
                        <a:rPr lang="en-GB" b="0" i="1" smtClean="0">
                          <a:latin typeface="Cambria Math"/>
                          <a:ea typeface="Cambria Math"/>
                        </a:rPr>
                        <m:t>h</m:t>
                      </m:r>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2</m:t>
                      </m:r>
                      <m:r>
                        <a:rPr lang="en-GB" b="0" i="1" smtClean="0">
                          <a:latin typeface="Cambria Math"/>
                          <a:ea typeface="Cambria Math"/>
                        </a:rPr>
                        <m:t>.</m:t>
                      </m:r>
                      <m:r>
                        <a:rPr lang="en-GB" b="0" i="1" smtClean="0">
                          <a:latin typeface="Cambria Math"/>
                          <a:ea typeface="Cambria Math"/>
                        </a:rPr>
                        <m:t>𝐻</m:t>
                      </m:r>
                      <m:r>
                        <a:rPr lang="en-GB" b="0" i="1" smtClean="0">
                          <a:latin typeface="Cambria Math"/>
                          <a:ea typeface="Cambria Math"/>
                        </a:rPr>
                        <m:t>.</m:t>
                      </m:r>
                      <m:r>
                        <a:rPr lang="en-GB" b="0" i="1" smtClean="0">
                          <a:latin typeface="Cambria Math"/>
                          <a:ea typeface="Cambria Math"/>
                        </a:rPr>
                        <m:t>𝑐</m:t>
                      </m:r>
                      <m:r>
                        <a:rPr lang="en-GB" b="0" i="1" smtClean="0">
                          <a:latin typeface="Cambria Math"/>
                        </a:rPr>
                        <m:t>−</m:t>
                      </m:r>
                      <m:r>
                        <a:rPr lang="en-GB" b="0" i="1" smtClean="0">
                          <a:latin typeface="Cambria Math"/>
                        </a:rPr>
                        <m:t>𝑠</m:t>
                      </m:r>
                      <m:r>
                        <a:rPr lang="en-GB" b="0" i="1" baseline="-25000" smtClean="0">
                          <a:latin typeface="Cambria Math"/>
                        </a:rPr>
                        <m:t>1</m:t>
                      </m:r>
                      <m:r>
                        <a:rPr lang="en-GB" b="0" i="1" smtClean="0">
                          <a:latin typeface="Cambria Math"/>
                        </a:rPr>
                        <m:t>.</m:t>
                      </m:r>
                      <m:r>
                        <a:rPr lang="en-GB" b="0" i="1" smtClean="0">
                          <a:latin typeface="Cambria Math"/>
                        </a:rPr>
                        <m:t>h</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𝐻</m:t>
                      </m:r>
                      <m:r>
                        <m:rPr>
                          <m:sty m:val="p"/>
                        </m:rPr>
                        <a:rPr lang="en-GB" b="0" i="0" smtClean="0">
                          <a:latin typeface="Cambria Math"/>
                        </a:rPr>
                        <m:t>i</m:t>
                      </m:r>
                      <m:r>
                        <a:rPr lang="en-GB" b="0" i="1" smtClean="0">
                          <a:latin typeface="Cambria Math"/>
                        </a:rPr>
                        <m:t>+</m:t>
                      </m:r>
                      <m:r>
                        <a:rPr lang="en-GB" b="0" i="1" smtClean="0">
                          <a:latin typeface="Cambria Math"/>
                        </a:rPr>
                        <m:t>𝐶</m:t>
                      </m:r>
                      <m:r>
                        <a:rPr lang="en-GB" b="0" i="1" smtClean="0">
                          <a:latin typeface="Cambria Math"/>
                        </a:rPr>
                        <m:t>)</m:t>
                      </m:r>
                    </m:oMath>
                  </m:oMathPara>
                </a14:m>
                <a:endParaRPr lang="en-GB" dirty="0"/>
              </a:p>
            </p:txBody>
          </p:sp>
        </mc:Choice>
        <mc:Fallback>
          <p:sp>
            <p:nvSpPr>
              <p:cNvPr id="8" name="TextBox 7"/>
              <p:cNvSpPr txBox="1">
                <a:spLocks noRot="1" noChangeAspect="1" noMove="1" noResize="1" noEditPoints="1" noAdjustHandles="1" noChangeArrowheads="1" noChangeShapeType="1" noTextEdit="1"/>
              </p:cNvSpPr>
              <p:nvPr/>
            </p:nvSpPr>
            <p:spPr>
              <a:xfrm>
                <a:off x="755576" y="2636912"/>
                <a:ext cx="8177110" cy="6560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76056" y="1052736"/>
                <a:ext cx="2257669" cy="4973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n>
                            <a:solidFill>
                              <a:schemeClr val="tx1"/>
                            </a:solidFill>
                          </a:ln>
                          <a:latin typeface="Cambria Math"/>
                        </a:rPr>
                        <m:t>𝑠</m:t>
                      </m:r>
                      <m:r>
                        <a:rPr lang="en-GB" b="0" i="1" baseline="-25000" smtClean="0">
                          <a:ln>
                            <a:solidFill>
                              <a:schemeClr val="tx1"/>
                            </a:solidFill>
                          </a:ln>
                          <a:latin typeface="Cambria Math"/>
                        </a:rPr>
                        <m:t>1</m:t>
                      </m:r>
                      <m:r>
                        <a:rPr lang="en-GB" b="0" i="1" smtClean="0">
                          <a:ln>
                            <a:solidFill>
                              <a:schemeClr val="tx1"/>
                            </a:solidFill>
                          </a:ln>
                          <a:latin typeface="Cambria Math"/>
                        </a:rPr>
                        <m:t>=</m:t>
                      </m:r>
                      <m:r>
                        <a:rPr lang="en-GB" b="0" i="1" smtClean="0">
                          <a:ln>
                            <a:solidFill>
                              <a:schemeClr val="tx1"/>
                            </a:solidFill>
                          </a:ln>
                          <a:latin typeface="Cambria Math"/>
                        </a:rPr>
                        <m:t>𝑃</m:t>
                      </m:r>
                      <m:r>
                        <a:rPr lang="en-GB" b="0" i="1" smtClean="0">
                          <a:ln>
                            <a:solidFill>
                              <a:schemeClr val="tx1"/>
                            </a:solidFill>
                          </a:ln>
                          <a:latin typeface="Cambria Math"/>
                        </a:rPr>
                        <m:t>.</m:t>
                      </m:r>
                      <m:sSup>
                        <m:sSupPr>
                          <m:ctrlPr>
                            <a:rPr lang="en-GB" i="1" smtClean="0">
                              <a:ln>
                                <a:solidFill>
                                  <a:schemeClr val="tx1"/>
                                </a:solidFill>
                              </a:ln>
                              <a:latin typeface="Cambria Math"/>
                            </a:rPr>
                          </m:ctrlPr>
                        </m:sSupPr>
                        <m:e>
                          <m:r>
                            <a:rPr lang="en-GB" b="0" i="1" smtClean="0">
                              <a:ln>
                                <a:solidFill>
                                  <a:schemeClr val="tx1"/>
                                </a:solidFill>
                              </a:ln>
                              <a:latin typeface="Cambria Math"/>
                            </a:rPr>
                            <m:t>𝑒</m:t>
                          </m:r>
                        </m:e>
                        <m:sup>
                          <m:r>
                            <a:rPr lang="en-GB" b="0" i="1" smtClean="0">
                              <a:ln>
                                <a:solidFill>
                                  <a:schemeClr val="tx1"/>
                                </a:solidFill>
                              </a:ln>
                              <a:latin typeface="Cambria Math"/>
                            </a:rPr>
                            <m:t>−</m:t>
                          </m:r>
                          <m:r>
                            <a:rPr lang="en-GB" b="0" i="1" smtClean="0">
                              <a:ln>
                                <a:solidFill>
                                  <a:schemeClr val="tx1"/>
                                </a:solidFill>
                              </a:ln>
                              <a:latin typeface="Cambria Math"/>
                              <a:ea typeface="Cambria Math"/>
                            </a:rPr>
                            <m:t>𝛽</m:t>
                          </m:r>
                          <m:r>
                            <a:rPr lang="en-GB" b="0" i="1" baseline="-25000" smtClean="0">
                              <a:ln>
                                <a:solidFill>
                                  <a:schemeClr val="tx1"/>
                                </a:solidFill>
                              </a:ln>
                              <a:latin typeface="Cambria Math"/>
                              <a:ea typeface="Cambria Math"/>
                            </a:rPr>
                            <m:t>1</m:t>
                          </m:r>
                          <m:r>
                            <a:rPr lang="en-GB" b="0" i="1" smtClean="0">
                              <a:ln>
                                <a:solidFill>
                                  <a:schemeClr val="tx1"/>
                                </a:solidFill>
                              </a:ln>
                              <a:latin typeface="Cambria Math"/>
                              <a:ea typeface="Cambria Math"/>
                            </a:rPr>
                            <m:t>.(</m:t>
                          </m:r>
                          <m:f>
                            <m:fPr>
                              <m:ctrlPr>
                                <a:rPr lang="en-GB" i="1" smtClean="0">
                                  <a:ln>
                                    <a:solidFill>
                                      <a:schemeClr val="tx1"/>
                                    </a:solidFill>
                                  </a:ln>
                                  <a:latin typeface="Cambria Math"/>
                                  <a:ea typeface="Cambria Math"/>
                                </a:rPr>
                              </m:ctrlPr>
                            </m:fPr>
                            <m:num>
                              <m:r>
                                <a:rPr lang="en-GB" b="0" i="1" smtClean="0">
                                  <a:ln>
                                    <a:solidFill>
                                      <a:schemeClr val="tx1"/>
                                    </a:solidFill>
                                  </a:ln>
                                  <a:latin typeface="Cambria Math"/>
                                  <a:ea typeface="Cambria Math"/>
                                </a:rPr>
                                <m:t>𝐴</m:t>
                              </m:r>
                            </m:num>
                            <m:den>
                              <m:r>
                                <a:rPr lang="en-GB" b="0" i="1" smtClean="0">
                                  <a:ln>
                                    <a:solidFill>
                                      <a:schemeClr val="tx1"/>
                                    </a:solidFill>
                                  </a:ln>
                                  <a:latin typeface="Cambria Math"/>
                                  <a:ea typeface="Cambria Math"/>
                                </a:rPr>
                                <m:t>𝐻</m:t>
                              </m:r>
                              <m:r>
                                <a:rPr lang="en-GB" b="0" i="1" smtClean="0">
                                  <a:ln>
                                    <a:solidFill>
                                      <a:schemeClr val="tx1"/>
                                    </a:solidFill>
                                  </a:ln>
                                  <a:latin typeface="Cambria Math"/>
                                  <a:ea typeface="Cambria Math"/>
                                </a:rPr>
                                <m:t>+</m:t>
                              </m:r>
                              <m:r>
                                <a:rPr lang="en-GB" b="0" i="1" smtClean="0">
                                  <a:ln>
                                    <a:solidFill>
                                      <a:schemeClr val="tx1"/>
                                    </a:solidFill>
                                  </a:ln>
                                  <a:latin typeface="Cambria Math"/>
                                  <a:ea typeface="Cambria Math"/>
                                </a:rPr>
                                <m:t>𝐻𝑖</m:t>
                              </m:r>
                              <m:r>
                                <a:rPr lang="en-GB" b="0" i="1" smtClean="0">
                                  <a:ln>
                                    <a:solidFill>
                                      <a:schemeClr val="tx1"/>
                                    </a:solidFill>
                                  </a:ln>
                                  <a:latin typeface="Cambria Math"/>
                                  <a:ea typeface="Cambria Math"/>
                                </a:rPr>
                                <m:t>+</m:t>
                              </m:r>
                              <m:r>
                                <a:rPr lang="en-GB" b="0" i="1" smtClean="0">
                                  <a:ln>
                                    <a:solidFill>
                                      <a:schemeClr val="tx1"/>
                                    </a:solidFill>
                                  </a:ln>
                                  <a:latin typeface="Cambria Math"/>
                                  <a:ea typeface="Cambria Math"/>
                                </a:rPr>
                                <m:t>𝐶</m:t>
                              </m:r>
                            </m:den>
                          </m:f>
                          <m:r>
                            <a:rPr lang="en-GB" b="0" i="1" smtClean="0">
                              <a:ln>
                                <a:solidFill>
                                  <a:schemeClr val="tx1"/>
                                </a:solidFill>
                              </a:ln>
                              <a:latin typeface="Cambria Math"/>
                              <a:ea typeface="Cambria Math"/>
                            </a:rPr>
                            <m:t>)</m:t>
                          </m:r>
                        </m:sup>
                      </m:sSup>
                    </m:oMath>
                  </m:oMathPara>
                </a14:m>
                <a:endParaRPr lang="en-GB" i="1" dirty="0">
                  <a:ln>
                    <a:solidFill>
                      <a:schemeClr val="tx1"/>
                    </a:solidFill>
                  </a:ln>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76056" y="1052736"/>
                <a:ext cx="2257669" cy="497380"/>
              </a:xfrm>
              <a:prstGeom prst="rect">
                <a:avLst/>
              </a:prstGeom>
              <a:blipFill rotWithShape="1">
                <a:blip r:embed="rId7"/>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787238" y="1988840"/>
                <a:ext cx="3280706" cy="377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𝐻</m:t>
                          </m:r>
                          <m:r>
                            <a:rPr lang="en-GB" b="0" i="1" baseline="-25000" smtClean="0">
                              <a:latin typeface="Cambria Math"/>
                            </a:rPr>
                            <m:t>𝑖</m:t>
                          </m:r>
                        </m:e>
                      </m:acc>
                      <m:r>
                        <a:rPr lang="en-GB" b="0" i="1" smtClean="0">
                          <a:latin typeface="Cambria Math"/>
                        </a:rPr>
                        <m:t>=−</m:t>
                      </m:r>
                      <m:r>
                        <a:rPr lang="en-GB" b="0" i="1" smtClean="0">
                          <a:latin typeface="Cambria Math"/>
                        </a:rPr>
                        <m:t>𝑑h</m:t>
                      </m:r>
                      <m:r>
                        <a:rPr lang="en-GB" b="0" i="1" smtClean="0">
                          <a:latin typeface="Cambria Math"/>
                        </a:rPr>
                        <m:t>.</m:t>
                      </m:r>
                      <m:r>
                        <a:rPr lang="en-GB" b="0" i="1" smtClean="0">
                          <a:latin typeface="Cambria Math"/>
                        </a:rPr>
                        <m:t>𝐻𝑖</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h𝑖</m:t>
                      </m:r>
                      <m:r>
                        <a:rPr lang="en-GB" b="0" i="1" smtClean="0">
                          <a:latin typeface="Cambria Math"/>
                        </a:rPr>
                        <m:t>+</m:t>
                      </m:r>
                      <m:r>
                        <a:rPr lang="en-GB" b="0" i="1" smtClean="0">
                          <a:latin typeface="Cambria Math"/>
                        </a:rPr>
                        <m:t>𝑠</m:t>
                      </m:r>
                      <m:r>
                        <a:rPr lang="en-GB" b="0" i="1" baseline="-25000" smtClean="0">
                          <a:latin typeface="Cambria Math"/>
                        </a:rPr>
                        <m:t>1</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h𝑖</m:t>
                      </m:r>
                    </m:oMath>
                  </m:oMathPara>
                </a14:m>
                <a:endParaRPr lang="en-GB" dirty="0"/>
              </a:p>
            </p:txBody>
          </p:sp>
        </mc:Choice>
        <mc:Fallback>
          <p:sp>
            <p:nvSpPr>
              <p:cNvPr id="10" name="TextBox 9"/>
              <p:cNvSpPr txBox="1">
                <a:spLocks noRot="1" noChangeAspect="1" noMove="1" noResize="1" noEditPoints="1" noAdjustHandles="1" noChangeArrowheads="1" noChangeShapeType="1" noTextEdit="1"/>
              </p:cNvSpPr>
              <p:nvPr/>
            </p:nvSpPr>
            <p:spPr>
              <a:xfrm>
                <a:off x="787238" y="1988840"/>
                <a:ext cx="3280706" cy="377989"/>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827584" y="3573016"/>
                <a:ext cx="6958315" cy="897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h</m:t>
                          </m:r>
                          <m:r>
                            <a:rPr lang="en-GB" b="0" i="1" baseline="-25000" smtClean="0">
                              <a:latin typeface="Cambria Math"/>
                            </a:rPr>
                            <m:t>𝑖</m:t>
                          </m:r>
                        </m:e>
                      </m:acc>
                      <m:r>
                        <a:rPr lang="en-GB" b="0" i="1" smtClean="0">
                          <a:latin typeface="Cambria Math"/>
                        </a:rPr>
                        <m:t>=−</m:t>
                      </m:r>
                      <m:r>
                        <a:rPr lang="en-GB" b="0" i="1" smtClean="0">
                          <a:latin typeface="Cambria Math"/>
                        </a:rPr>
                        <m:t>𝑑h</m:t>
                      </m:r>
                      <m:r>
                        <a:rPr lang="en-GB" b="0" i="1" smtClean="0">
                          <a:latin typeface="Cambria Math"/>
                        </a:rPr>
                        <m:t>.</m:t>
                      </m:r>
                      <m:r>
                        <a:rPr lang="en-GB" b="0" i="1" smtClean="0">
                          <a:latin typeface="Cambria Math"/>
                        </a:rPr>
                        <m:t>h𝑖</m:t>
                      </m:r>
                      <m:r>
                        <a:rPr lang="en-GB" b="0" i="1" smtClean="0">
                          <a:latin typeface="Cambria Math"/>
                        </a:rPr>
                        <m:t>−</m:t>
                      </m:r>
                      <m:r>
                        <a:rPr lang="en-GB" b="0" i="1" smtClean="0">
                          <a:latin typeface="Cambria Math"/>
                        </a:rPr>
                        <m:t>𝑚</m:t>
                      </m:r>
                      <m:r>
                        <a:rPr lang="en-GB" b="0" i="1" smtClean="0">
                          <a:latin typeface="Cambria Math"/>
                        </a:rPr>
                        <m:t>.</m:t>
                      </m:r>
                      <m:r>
                        <a:rPr lang="en-GB" b="0" i="1" smtClean="0">
                          <a:latin typeface="Cambria Math"/>
                        </a:rPr>
                        <m:t>h𝑖</m:t>
                      </m:r>
                      <m:r>
                        <a:rPr lang="en-GB" b="0" i="1" smtClean="0">
                          <a:latin typeface="Cambria Math"/>
                        </a:rPr>
                        <m:t>+</m:t>
                      </m:r>
                      <m:r>
                        <a:rPr lang="en-GB" b="0" i="1" smtClean="0">
                          <a:latin typeface="Cambria Math"/>
                        </a:rPr>
                        <m:t>𝑛𝑎</m:t>
                      </m:r>
                      <m:r>
                        <a:rPr lang="en-GB" b="0" i="1" smtClean="0">
                          <a:latin typeface="Cambria Math"/>
                        </a:rPr>
                        <m:t>.</m:t>
                      </m:r>
                      <m:r>
                        <a:rPr lang="en-GB" b="0" i="1" smtClean="0">
                          <a:latin typeface="Cambria Math"/>
                        </a:rPr>
                        <m:t>𝐻</m:t>
                      </m:r>
                      <m:r>
                        <a:rPr lang="en-GB" b="0" i="1" smtClean="0">
                          <a:latin typeface="Cambria Math"/>
                        </a:rPr>
                        <m:t>.</m:t>
                      </m:r>
                      <m:d>
                        <m:dPr>
                          <m:begChr m:val="["/>
                          <m:endChr m:val="]"/>
                          <m:ctrlPr>
                            <a:rPr lang="en-GB" b="0" i="1" smtClean="0">
                              <a:latin typeface="Cambria Math"/>
                            </a:rPr>
                          </m:ctrlPr>
                        </m:dPr>
                        <m:e>
                          <m:f>
                            <m:fPr>
                              <m:ctrlPr>
                                <a:rPr lang="en-GB" b="0" i="1" smtClean="0">
                                  <a:latin typeface="Cambria Math"/>
                                  <a:ea typeface="Cambria Math"/>
                                </a:rPr>
                              </m:ctrlPr>
                            </m:fPr>
                            <m:num>
                              <m:r>
                                <a:rPr lang="en-GB" b="0" i="1" smtClean="0">
                                  <a:latin typeface="Cambria Math"/>
                                  <a:ea typeface="Cambria Math"/>
                                </a:rPr>
                                <m:t>𝑃</m:t>
                              </m:r>
                              <m:r>
                                <a:rPr lang="en-GB" b="0" i="1" baseline="-25000" smtClean="0">
                                  <a:latin typeface="Cambria Math"/>
                                  <a:ea typeface="Cambria Math"/>
                                </a:rPr>
                                <m:t>𝑎</m:t>
                              </m:r>
                              <m:r>
                                <a:rPr lang="en-GB" b="0" i="1" smtClean="0">
                                  <a:latin typeface="Cambria Math"/>
                                  <a:ea typeface="Cambria Math"/>
                                </a:rPr>
                                <m:t>.</m:t>
                              </m:r>
                              <m:r>
                                <a:rPr lang="en-GB" b="0" i="1" smtClean="0">
                                  <a:latin typeface="Cambria Math"/>
                                  <a:ea typeface="Cambria Math"/>
                                </a:rPr>
                                <m:t>𝐴</m:t>
                              </m:r>
                              <m:r>
                                <a:rPr lang="en-GB" b="0" i="1" smtClean="0">
                                  <a:latin typeface="Cambria Math"/>
                                  <a:ea typeface="Cambria Math"/>
                                </a:rPr>
                                <m:t>.</m:t>
                              </m:r>
                              <m:r>
                                <a:rPr lang="en-GB" b="0" i="1" smtClean="0">
                                  <a:latin typeface="Cambria Math"/>
                                  <a:ea typeface="Cambria Math"/>
                                </a:rPr>
                                <m:t>𝛼</m:t>
                              </m:r>
                            </m:num>
                            <m:den>
                              <m:r>
                                <a:rPr lang="en-GB" b="0" i="1" smtClean="0">
                                  <a:latin typeface="Cambria Math"/>
                                  <a:ea typeface="Cambria Math"/>
                                </a:rPr>
                                <m:t>𝛼</m:t>
                              </m:r>
                              <m:r>
                                <a:rPr lang="en-GB" b="0" i="1" smtClean="0">
                                  <a:latin typeface="Cambria Math"/>
                                  <a:ea typeface="Cambria Math"/>
                                </a:rPr>
                                <m:t>+</m:t>
                              </m:r>
                              <m:r>
                                <a:rPr lang="en-GB" b="0" i="1" smtClean="0">
                                  <a:latin typeface="Cambria Math"/>
                                </a:rPr>
                                <m:t>𝑃</m:t>
                              </m:r>
                              <m:r>
                                <a:rPr lang="en-GB" b="0" i="1" baseline="-25000" smtClean="0">
                                  <a:latin typeface="Cambria Math"/>
                                </a:rPr>
                                <m:t>𝑎</m:t>
                              </m:r>
                              <m:r>
                                <a:rPr lang="en-GB" b="0" i="1" smtClean="0">
                                  <a:latin typeface="Cambria Math"/>
                                  <a:ea typeface="Cambria Math"/>
                                </a:rPr>
                                <m:t>𝐴</m:t>
                              </m:r>
                            </m:den>
                          </m:f>
                        </m:e>
                      </m:d>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1</m:t>
                      </m:r>
                      <m:r>
                        <a:rPr lang="en-GB" b="0" i="1" smtClean="0">
                          <a:latin typeface="Cambria Math"/>
                          <a:ea typeface="Cambria Math"/>
                        </a:rPr>
                        <m:t>.</m:t>
                      </m:r>
                      <m:r>
                        <a:rPr lang="en-GB" b="0" i="1" smtClean="0">
                          <a:latin typeface="Cambria Math"/>
                          <a:ea typeface="Cambria Math"/>
                        </a:rPr>
                        <m:t>𝐻𝑖</m:t>
                      </m:r>
                      <m:r>
                        <a:rPr lang="en-GB" b="0" i="1" smtClean="0">
                          <a:latin typeface="Cambria Math"/>
                          <a:ea typeface="Cambria Math"/>
                        </a:rPr>
                        <m:t>.</m:t>
                      </m:r>
                      <m:d>
                        <m:dPr>
                          <m:ctrlPr>
                            <a:rPr lang="en-GB" b="0" i="1" baseline="-25000" smtClean="0">
                              <a:latin typeface="Cambria Math"/>
                              <a:ea typeface="Cambria Math"/>
                            </a:rPr>
                          </m:ctrlPr>
                        </m:dPr>
                        <m:e>
                          <m:r>
                            <a:rPr lang="en-GB" b="0" i="1" smtClean="0">
                              <a:latin typeface="Cambria Math"/>
                              <a:ea typeface="Cambria Math"/>
                            </a:rPr>
                            <m:t>h</m:t>
                          </m:r>
                          <m:r>
                            <a:rPr lang="en-GB" b="0" i="1" smtClean="0">
                              <a:latin typeface="Cambria Math"/>
                              <a:ea typeface="Cambria Math"/>
                            </a:rPr>
                            <m:t>+</m:t>
                          </m:r>
                          <m:r>
                            <a:rPr lang="en-GB" b="0" i="1" smtClean="0">
                              <a:latin typeface="Cambria Math"/>
                              <a:ea typeface="Cambria Math"/>
                            </a:rPr>
                            <m:t>h𝑖</m:t>
                          </m:r>
                        </m:e>
                      </m:d>
                      <m:r>
                        <a:rPr lang="en-GB" b="0" i="1" smtClean="0">
                          <a:latin typeface="Cambria Math"/>
                          <a:ea typeface="Cambria Math"/>
                        </a:rPr>
                        <m:t>+</m:t>
                      </m:r>
                      <m:r>
                        <a:rPr lang="en-GB" b="0" i="1" smtClean="0">
                          <a:latin typeface="Cambria Math"/>
                          <a:ea typeface="Cambria Math"/>
                        </a:rPr>
                        <m:t>𝑛</m:t>
                      </m:r>
                      <m:r>
                        <a:rPr lang="en-GB" b="0" i="1" smtClean="0">
                          <a:latin typeface="Cambria Math"/>
                          <a:ea typeface="Cambria Math"/>
                        </a:rPr>
                        <m:t>.</m:t>
                      </m:r>
                      <m:r>
                        <a:rPr lang="en-GB" b="0" i="1" smtClean="0">
                          <a:latin typeface="Cambria Math"/>
                          <a:ea typeface="Cambria Math"/>
                        </a:rPr>
                        <m:t>𝑠</m:t>
                      </m:r>
                      <m:r>
                        <a:rPr lang="en-GB" b="0" i="1" baseline="-25000" smtClean="0">
                          <a:latin typeface="Cambria Math"/>
                          <a:ea typeface="Cambria Math"/>
                        </a:rPr>
                        <m:t>2</m:t>
                      </m:r>
                      <m:r>
                        <a:rPr lang="en-GB" b="0" i="1" smtClean="0">
                          <a:latin typeface="Cambria Math"/>
                          <a:ea typeface="Cambria Math"/>
                        </a:rPr>
                        <m:t>.</m:t>
                      </m:r>
                      <m:r>
                        <a:rPr lang="en-GB" b="0" i="1" smtClean="0">
                          <a:latin typeface="Cambria Math"/>
                          <a:ea typeface="Cambria Math"/>
                        </a:rPr>
                        <m:t>𝐻𝑖</m:t>
                      </m:r>
                      <m:r>
                        <a:rPr lang="en-GB" b="0" i="1" smtClean="0">
                          <a:latin typeface="Cambria Math"/>
                          <a:ea typeface="Cambria Math"/>
                        </a:rPr>
                        <m:t>.</m:t>
                      </m:r>
                      <m:r>
                        <a:rPr lang="en-GB" b="0" i="1" smtClean="0">
                          <a:latin typeface="Cambria Math"/>
                          <a:ea typeface="Cambria Math"/>
                        </a:rPr>
                        <m:t>𝑐</m:t>
                      </m:r>
                    </m:oMath>
                  </m:oMathPara>
                </a14:m>
                <a:endParaRPr lang="en-GB"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𝑛</m:t>
                      </m:r>
                      <m:r>
                        <a:rPr lang="en-GB" b="0" i="1" smtClean="0">
                          <a:latin typeface="Cambria Math"/>
                        </a:rPr>
                        <m:t>.</m:t>
                      </m:r>
                      <m:r>
                        <a:rPr lang="en-GB" b="0" i="1" smtClean="0">
                          <a:latin typeface="Cambria Math"/>
                        </a:rPr>
                        <m:t>𝑠</m:t>
                      </m:r>
                      <m:r>
                        <a:rPr lang="en-GB" b="0" i="1" baseline="-25000" smtClean="0">
                          <a:latin typeface="Cambria Math"/>
                        </a:rPr>
                        <m:t>1</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h𝑖</m:t>
                      </m:r>
                      <m:r>
                        <a:rPr lang="en-GB" b="0" i="1" smtClean="0">
                          <a:latin typeface="Cambria Math"/>
                        </a:rPr>
                        <m:t>−</m:t>
                      </m:r>
                      <m:r>
                        <a:rPr lang="en-GB" b="0" i="1" smtClean="0">
                          <a:latin typeface="Cambria Math"/>
                        </a:rPr>
                        <m:t>𝑠</m:t>
                      </m:r>
                      <m:r>
                        <a:rPr lang="en-GB" b="0" i="1" baseline="-25000" smtClean="0">
                          <a:latin typeface="Cambria Math"/>
                        </a:rPr>
                        <m:t>1</m:t>
                      </m:r>
                      <m:r>
                        <a:rPr lang="en-GB" b="0" i="1" smtClean="0">
                          <a:latin typeface="Cambria Math"/>
                        </a:rPr>
                        <m:t>.</m:t>
                      </m:r>
                      <m:r>
                        <a:rPr lang="en-GB" b="0" i="1" smtClean="0">
                          <a:latin typeface="Cambria Math"/>
                        </a:rPr>
                        <m:t>h𝑖</m:t>
                      </m:r>
                      <m:r>
                        <a:rPr lang="en-GB" b="0" i="1" smtClean="0">
                          <a:latin typeface="Cambria Math"/>
                        </a:rPr>
                        <m:t>.(</m:t>
                      </m:r>
                      <m:r>
                        <a:rPr lang="en-GB" b="0" i="1" smtClean="0">
                          <a:latin typeface="Cambria Math"/>
                        </a:rPr>
                        <m:t>𝐻</m:t>
                      </m:r>
                      <m:r>
                        <a:rPr lang="en-GB" b="0" i="1" smtClean="0">
                          <a:latin typeface="Cambria Math"/>
                        </a:rPr>
                        <m:t>+</m:t>
                      </m:r>
                      <m:r>
                        <a:rPr lang="en-GB" b="0" i="1" smtClean="0">
                          <a:latin typeface="Cambria Math"/>
                        </a:rPr>
                        <m:t>𝐻</m:t>
                      </m:r>
                      <m:r>
                        <m:rPr>
                          <m:sty m:val="p"/>
                        </m:rPr>
                        <a:rPr lang="en-GB" b="0" i="0" smtClean="0">
                          <a:latin typeface="Cambria Math"/>
                        </a:rPr>
                        <m:t>i</m:t>
                      </m:r>
                      <m:r>
                        <a:rPr lang="en-GB" b="0" i="1" smtClean="0">
                          <a:latin typeface="Cambria Math"/>
                        </a:rPr>
                        <m:t>+</m:t>
                      </m:r>
                      <m:r>
                        <a:rPr lang="en-GB" b="0" i="1" smtClean="0">
                          <a:latin typeface="Cambria Math"/>
                        </a:rPr>
                        <m:t>𝐶</m:t>
                      </m:r>
                      <m:r>
                        <a:rPr lang="en-GB" b="0" i="1" smtClean="0">
                          <a:latin typeface="Cambria Math"/>
                        </a:rPr>
                        <m:t>)</m:t>
                      </m:r>
                    </m:oMath>
                  </m:oMathPara>
                </a14:m>
                <a:endParaRPr lang="en-GB" dirty="0"/>
              </a:p>
            </p:txBody>
          </p:sp>
        </mc:Choice>
        <mc:Fallback>
          <p:sp>
            <p:nvSpPr>
              <p:cNvPr id="11" name="TextBox 10"/>
              <p:cNvSpPr txBox="1">
                <a:spLocks noRot="1" noChangeAspect="1" noMove="1" noResize="1" noEditPoints="1" noAdjustHandles="1" noChangeArrowheads="1" noChangeShapeType="1" noTextEdit="1"/>
              </p:cNvSpPr>
              <p:nvPr/>
            </p:nvSpPr>
            <p:spPr>
              <a:xfrm>
                <a:off x="827584" y="3573016"/>
                <a:ext cx="6958315" cy="897233"/>
              </a:xfrm>
              <a:prstGeom prst="rect">
                <a:avLst/>
              </a:prstGeom>
              <a:blipFill rotWithShape="1">
                <a:blip r:embed="rId9"/>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8"/>
              <p:cNvSpPr txBox="1"/>
              <p:nvPr/>
            </p:nvSpPr>
            <p:spPr>
              <a:xfrm>
                <a:off x="5076056" y="1851500"/>
                <a:ext cx="2289729" cy="4973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n>
                            <a:solidFill>
                              <a:schemeClr val="tx1"/>
                            </a:solidFill>
                          </a:ln>
                          <a:latin typeface="Cambria Math"/>
                        </a:rPr>
                        <m:t>𝑠</m:t>
                      </m:r>
                      <m:r>
                        <a:rPr lang="es-AR" b="0" i="1" baseline="-25000" smtClean="0">
                          <a:ln>
                            <a:solidFill>
                              <a:schemeClr val="tx1"/>
                            </a:solidFill>
                          </a:ln>
                          <a:latin typeface="Cambria Math"/>
                        </a:rPr>
                        <m:t>2</m:t>
                      </m:r>
                      <m:r>
                        <a:rPr lang="en-GB" b="0" i="1" smtClean="0">
                          <a:ln>
                            <a:solidFill>
                              <a:schemeClr val="tx1"/>
                            </a:solidFill>
                          </a:ln>
                          <a:latin typeface="Cambria Math"/>
                        </a:rPr>
                        <m:t>=</m:t>
                      </m:r>
                      <m:r>
                        <a:rPr lang="en-GB" b="0" i="1" smtClean="0">
                          <a:ln>
                            <a:solidFill>
                              <a:schemeClr val="tx1"/>
                            </a:solidFill>
                          </a:ln>
                          <a:latin typeface="Cambria Math"/>
                        </a:rPr>
                        <m:t>𝑃</m:t>
                      </m:r>
                      <m:r>
                        <a:rPr lang="en-GB" b="0" i="1" smtClean="0">
                          <a:ln>
                            <a:solidFill>
                              <a:schemeClr val="tx1"/>
                            </a:solidFill>
                          </a:ln>
                          <a:latin typeface="Cambria Math"/>
                        </a:rPr>
                        <m:t>.</m:t>
                      </m:r>
                      <m:sSup>
                        <m:sSupPr>
                          <m:ctrlPr>
                            <a:rPr lang="en-GB" i="1" smtClean="0">
                              <a:ln>
                                <a:solidFill>
                                  <a:schemeClr val="tx1"/>
                                </a:solidFill>
                              </a:ln>
                              <a:latin typeface="Cambria Math"/>
                            </a:rPr>
                          </m:ctrlPr>
                        </m:sSupPr>
                        <m:e>
                          <m:r>
                            <a:rPr lang="en-GB" b="0" i="1" smtClean="0">
                              <a:ln>
                                <a:solidFill>
                                  <a:schemeClr val="tx1"/>
                                </a:solidFill>
                              </a:ln>
                              <a:latin typeface="Cambria Math"/>
                            </a:rPr>
                            <m:t>𝑒</m:t>
                          </m:r>
                        </m:e>
                        <m:sup>
                          <m:r>
                            <a:rPr lang="en-GB" b="0" i="1" smtClean="0">
                              <a:ln>
                                <a:solidFill>
                                  <a:schemeClr val="tx1"/>
                                </a:solidFill>
                              </a:ln>
                              <a:latin typeface="Cambria Math"/>
                            </a:rPr>
                            <m:t>−</m:t>
                          </m:r>
                          <m:r>
                            <a:rPr lang="en-GB" i="1">
                              <a:ln>
                                <a:solidFill>
                                  <a:schemeClr val="tx1"/>
                                </a:solidFill>
                              </a:ln>
                              <a:latin typeface="Cambria Math"/>
                              <a:ea typeface="Cambria Math"/>
                            </a:rPr>
                            <m:t>𝛽</m:t>
                          </m:r>
                          <m:r>
                            <a:rPr lang="es-AR" i="1" baseline="-25000">
                              <a:ln>
                                <a:solidFill>
                                  <a:schemeClr val="tx1"/>
                                </a:solidFill>
                              </a:ln>
                              <a:latin typeface="Cambria Math"/>
                              <a:ea typeface="Cambria Math"/>
                            </a:rPr>
                            <m:t>2</m:t>
                          </m:r>
                          <m:r>
                            <a:rPr lang="en-GB" b="0" i="1" smtClean="0">
                              <a:ln>
                                <a:solidFill>
                                  <a:schemeClr val="tx1"/>
                                </a:solidFill>
                              </a:ln>
                              <a:latin typeface="Cambria Math"/>
                              <a:ea typeface="Cambria Math"/>
                            </a:rPr>
                            <m:t>.</m:t>
                          </m:r>
                          <m:r>
                            <a:rPr lang="en-GB" i="1" smtClean="0">
                              <a:ln>
                                <a:solidFill>
                                  <a:schemeClr val="tx1"/>
                                </a:solidFill>
                              </a:ln>
                              <a:latin typeface="Cambria Math"/>
                              <a:ea typeface="Cambria Math"/>
                            </a:rPr>
                            <m:t> </m:t>
                          </m:r>
                          <m:r>
                            <a:rPr lang="en-GB" b="0" i="1" smtClean="0">
                              <a:ln>
                                <a:solidFill>
                                  <a:schemeClr val="tx1"/>
                                </a:solidFill>
                              </a:ln>
                              <a:latin typeface="Cambria Math"/>
                              <a:ea typeface="Cambria Math"/>
                            </a:rPr>
                            <m:t>(</m:t>
                          </m:r>
                          <m:f>
                            <m:fPr>
                              <m:ctrlPr>
                                <a:rPr lang="en-GB" i="1" smtClean="0">
                                  <a:ln>
                                    <a:solidFill>
                                      <a:schemeClr val="tx1"/>
                                    </a:solidFill>
                                  </a:ln>
                                  <a:latin typeface="Cambria Math"/>
                                  <a:ea typeface="Cambria Math"/>
                                </a:rPr>
                              </m:ctrlPr>
                            </m:fPr>
                            <m:num>
                              <m:r>
                                <a:rPr lang="en-GB" b="0" i="1" smtClean="0">
                                  <a:ln>
                                    <a:solidFill>
                                      <a:schemeClr val="tx1"/>
                                    </a:solidFill>
                                  </a:ln>
                                  <a:latin typeface="Cambria Math"/>
                                  <a:ea typeface="Cambria Math"/>
                                </a:rPr>
                                <m:t>𝐴</m:t>
                              </m:r>
                            </m:num>
                            <m:den>
                              <m:r>
                                <a:rPr lang="en-GB" b="0" i="1" smtClean="0">
                                  <a:ln>
                                    <a:solidFill>
                                      <a:schemeClr val="tx1"/>
                                    </a:solidFill>
                                  </a:ln>
                                  <a:latin typeface="Cambria Math"/>
                                  <a:ea typeface="Cambria Math"/>
                                </a:rPr>
                                <m:t>𝐻</m:t>
                              </m:r>
                              <m:r>
                                <a:rPr lang="en-GB" b="0" i="1" smtClean="0">
                                  <a:ln>
                                    <a:solidFill>
                                      <a:schemeClr val="tx1"/>
                                    </a:solidFill>
                                  </a:ln>
                                  <a:latin typeface="Cambria Math"/>
                                  <a:ea typeface="Cambria Math"/>
                                </a:rPr>
                                <m:t>+</m:t>
                              </m:r>
                              <m:r>
                                <a:rPr lang="en-GB" b="0" i="1" smtClean="0">
                                  <a:ln>
                                    <a:solidFill>
                                      <a:schemeClr val="tx1"/>
                                    </a:solidFill>
                                  </a:ln>
                                  <a:latin typeface="Cambria Math"/>
                                  <a:ea typeface="Cambria Math"/>
                                </a:rPr>
                                <m:t>𝐻𝑖</m:t>
                              </m:r>
                              <m:r>
                                <a:rPr lang="en-GB" b="0" i="1" smtClean="0">
                                  <a:ln>
                                    <a:solidFill>
                                      <a:schemeClr val="tx1"/>
                                    </a:solidFill>
                                  </a:ln>
                                  <a:latin typeface="Cambria Math"/>
                                  <a:ea typeface="Cambria Math"/>
                                </a:rPr>
                                <m:t>+</m:t>
                              </m:r>
                              <m:r>
                                <a:rPr lang="en-GB" b="0" i="1" smtClean="0">
                                  <a:ln>
                                    <a:solidFill>
                                      <a:schemeClr val="tx1"/>
                                    </a:solidFill>
                                  </a:ln>
                                  <a:latin typeface="Cambria Math"/>
                                  <a:ea typeface="Cambria Math"/>
                                </a:rPr>
                                <m:t>𝐶</m:t>
                              </m:r>
                            </m:den>
                          </m:f>
                          <m:r>
                            <a:rPr lang="en-GB" b="0" i="1" smtClean="0">
                              <a:ln>
                                <a:solidFill>
                                  <a:schemeClr val="tx1"/>
                                </a:solidFill>
                              </a:ln>
                              <a:latin typeface="Cambria Math"/>
                              <a:ea typeface="Cambria Math"/>
                            </a:rPr>
                            <m:t>)</m:t>
                          </m:r>
                        </m:sup>
                      </m:sSup>
                    </m:oMath>
                  </m:oMathPara>
                </a14:m>
                <a:endParaRPr lang="en-GB" i="1" dirty="0">
                  <a:ln>
                    <a:solidFill>
                      <a:schemeClr val="tx1"/>
                    </a:solidFill>
                  </a:ln>
                </a:endParaRPr>
              </a:p>
            </p:txBody>
          </p:sp>
        </mc:Choice>
        <mc:Fallback xmlns="">
          <p:sp>
            <p:nvSpPr>
              <p:cNvPr id="13" name="TextBox 8"/>
              <p:cNvSpPr txBox="1">
                <a:spLocks noRot="1" noChangeAspect="1" noMove="1" noResize="1" noEditPoints="1" noAdjustHandles="1" noChangeArrowheads="1" noChangeShapeType="1" noTextEdit="1"/>
              </p:cNvSpPr>
              <p:nvPr/>
            </p:nvSpPr>
            <p:spPr>
              <a:xfrm>
                <a:off x="5076056" y="1851500"/>
                <a:ext cx="2289729" cy="497380"/>
              </a:xfrm>
              <a:prstGeom prst="rect">
                <a:avLst/>
              </a:prstGeom>
              <a:blipFill rotWithShape="1">
                <a:blip r:embed="rId10"/>
                <a:stretch>
                  <a:fillRect/>
                </a:stretch>
              </a:blipFill>
            </p:spPr>
            <p:txBody>
              <a:bodyPr/>
              <a:lstStyle/>
              <a:p>
                <a:r>
                  <a:rPr lang="es-AR">
                    <a:noFill/>
                  </a:rPr>
                  <a:t> </a:t>
                </a:r>
              </a:p>
            </p:txBody>
          </p:sp>
        </mc:Fallback>
      </mc:AlternateContent>
      <p:sp>
        <p:nvSpPr>
          <p:cNvPr id="2" name="Slide Number Placeholder 1"/>
          <p:cNvSpPr>
            <a:spLocks noGrp="1"/>
          </p:cNvSpPr>
          <p:nvPr>
            <p:ph type="sldNum" sz="quarter" idx="12"/>
          </p:nvPr>
        </p:nvSpPr>
        <p:spPr/>
        <p:txBody>
          <a:bodyPr/>
          <a:lstStyle/>
          <a:p>
            <a:fld id="{DFF85620-DC3B-4A02-9159-38F2E9DA64E8}" type="slidenum">
              <a:rPr lang="en-GB" smtClean="0"/>
              <a:t>16</a:t>
            </a:fld>
            <a:endParaRPr lang="en-GB"/>
          </a:p>
        </p:txBody>
      </p:sp>
    </p:spTree>
    <p:extLst>
      <p:ext uri="{BB962C8B-B14F-4D97-AF65-F5344CB8AC3E}">
        <p14:creationId xmlns:p14="http://schemas.microsoft.com/office/powerpoint/2010/main" val="25522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3200" b="1" dirty="0" smtClean="0">
                <a:solidFill>
                  <a:schemeClr val="accent3">
                    <a:lumMod val="50000"/>
                  </a:schemeClr>
                </a:solidFill>
              </a:rPr>
              <a:t>Case 1: </a:t>
            </a:r>
            <a:r>
              <a:rPr lang="en-GB" sz="3200" dirty="0" smtClean="0"/>
              <a:t>Aphids plague</a:t>
            </a:r>
            <a:r>
              <a:rPr lang="en-GB" sz="3200" dirty="0"/>
              <a:t/>
            </a:r>
            <a:br>
              <a:rPr lang="en-GB" sz="3200" dirty="0"/>
            </a:br>
            <a:r>
              <a:rPr lang="en-GB" sz="3200" b="1" dirty="0" smtClean="0">
                <a:solidFill>
                  <a:schemeClr val="accent3">
                    <a:lumMod val="50000"/>
                  </a:schemeClr>
                </a:solidFill>
              </a:rPr>
              <a:t> </a:t>
            </a:r>
            <a:endParaRPr lang="en-GB" sz="32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9" cy="5673019"/>
          </a:xfrm>
          <a:prstGeom prst="rect">
            <a:avLst/>
          </a:prstGeom>
        </p:spPr>
      </p:pic>
      <p:sp>
        <p:nvSpPr>
          <p:cNvPr id="5" name="Rectangle 4"/>
          <p:cNvSpPr/>
          <p:nvPr/>
        </p:nvSpPr>
        <p:spPr>
          <a:xfrm>
            <a:off x="7668344" y="5301208"/>
            <a:ext cx="1277888" cy="646331"/>
          </a:xfrm>
          <a:prstGeom prst="rect">
            <a:avLst/>
          </a:prstGeom>
        </p:spPr>
        <p:txBody>
          <a:bodyPr wrap="square">
            <a:spAutoFit/>
          </a:bodyPr>
          <a:lstStyle/>
          <a:p>
            <a:r>
              <a:rPr lang="en-GB" dirty="0"/>
              <a:t>Co=1</a:t>
            </a:r>
          </a:p>
          <a:p>
            <a:r>
              <a:rPr lang="en-GB" dirty="0" err="1"/>
              <a:t>Ao</a:t>
            </a:r>
            <a:r>
              <a:rPr lang="en-GB" dirty="0"/>
              <a:t>=1000</a:t>
            </a:r>
          </a:p>
        </p:txBody>
      </p:sp>
      <p:sp>
        <p:nvSpPr>
          <p:cNvPr id="6" name="Slide Number Placeholder 5"/>
          <p:cNvSpPr>
            <a:spLocks noGrp="1"/>
          </p:cNvSpPr>
          <p:nvPr>
            <p:ph type="sldNum" sz="quarter" idx="12"/>
          </p:nvPr>
        </p:nvSpPr>
        <p:spPr/>
        <p:txBody>
          <a:bodyPr/>
          <a:lstStyle/>
          <a:p>
            <a:fld id="{DFF85620-DC3B-4A02-9159-38F2E9DA64E8}" type="slidenum">
              <a:rPr lang="en-GB" smtClean="0"/>
              <a:t>17</a:t>
            </a:fld>
            <a:endParaRPr lang="en-GB"/>
          </a:p>
        </p:txBody>
      </p:sp>
    </p:spTree>
    <p:extLst>
      <p:ext uri="{BB962C8B-B14F-4D97-AF65-F5344CB8AC3E}">
        <p14:creationId xmlns:p14="http://schemas.microsoft.com/office/powerpoint/2010/main" val="105792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3200" b="1" dirty="0" smtClean="0">
                <a:solidFill>
                  <a:schemeClr val="accent3">
                    <a:lumMod val="50000"/>
                  </a:schemeClr>
                </a:solidFill>
              </a:rPr>
              <a:t>Case 2: </a:t>
            </a:r>
            <a:r>
              <a:rPr lang="en-GB" sz="3200" dirty="0" smtClean="0"/>
              <a:t>Harlequin spreading</a:t>
            </a:r>
            <a:endParaRPr lang="en-GB" sz="32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8" cy="5673019"/>
          </a:xfrm>
          <a:prstGeom prst="rect">
            <a:avLst/>
          </a:prstGeom>
        </p:spPr>
      </p:pic>
      <p:sp>
        <p:nvSpPr>
          <p:cNvPr id="4" name="Rectangle 3"/>
          <p:cNvSpPr/>
          <p:nvPr/>
        </p:nvSpPr>
        <p:spPr>
          <a:xfrm>
            <a:off x="7547430" y="5229200"/>
            <a:ext cx="1565920" cy="646331"/>
          </a:xfrm>
          <a:prstGeom prst="rect">
            <a:avLst/>
          </a:prstGeom>
        </p:spPr>
        <p:txBody>
          <a:bodyPr wrap="square">
            <a:spAutoFit/>
          </a:bodyPr>
          <a:lstStyle/>
          <a:p>
            <a:r>
              <a:rPr lang="en-GB" dirty="0" err="1"/>
              <a:t>Ao</a:t>
            </a:r>
            <a:r>
              <a:rPr lang="en-GB" dirty="0"/>
              <a:t>=A*=</a:t>
            </a:r>
            <a:r>
              <a:rPr lang="en-GB" dirty="0"/>
              <a:t>8680</a:t>
            </a:r>
            <a:endParaRPr lang="en-GB" dirty="0"/>
          </a:p>
          <a:p>
            <a:r>
              <a:rPr lang="en-GB" dirty="0" err="1"/>
              <a:t>Ho</a:t>
            </a:r>
            <a:r>
              <a:rPr lang="en-GB" dirty="0"/>
              <a:t>=1</a:t>
            </a:r>
            <a:endParaRPr lang="en-GB" dirty="0">
              <a:effectLst/>
            </a:endParaRPr>
          </a:p>
        </p:txBody>
      </p:sp>
      <p:sp>
        <p:nvSpPr>
          <p:cNvPr id="5" name="Slide Number Placeholder 4"/>
          <p:cNvSpPr>
            <a:spLocks noGrp="1"/>
          </p:cNvSpPr>
          <p:nvPr>
            <p:ph type="sldNum" sz="quarter" idx="12"/>
          </p:nvPr>
        </p:nvSpPr>
        <p:spPr/>
        <p:txBody>
          <a:bodyPr/>
          <a:lstStyle/>
          <a:p>
            <a:fld id="{DFF85620-DC3B-4A02-9159-38F2E9DA64E8}" type="slidenum">
              <a:rPr lang="en-GB" smtClean="0"/>
              <a:t>18</a:t>
            </a:fld>
            <a:endParaRPr lang="en-GB"/>
          </a:p>
        </p:txBody>
      </p:sp>
    </p:spTree>
    <p:extLst>
      <p:ext uri="{BB962C8B-B14F-4D97-AF65-F5344CB8AC3E}">
        <p14:creationId xmlns:p14="http://schemas.microsoft.com/office/powerpoint/2010/main" val="324545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2800" b="1" dirty="0" smtClean="0">
                <a:solidFill>
                  <a:schemeClr val="accent3">
                    <a:lumMod val="50000"/>
                  </a:schemeClr>
                </a:solidFill>
              </a:rPr>
              <a:t>Case 3: </a:t>
            </a:r>
            <a:r>
              <a:rPr lang="en-GB" sz="2800" dirty="0" smtClean="0"/>
              <a:t>IGP effect without the infection</a:t>
            </a:r>
            <a:r>
              <a:rPr lang="en-GB" sz="2800" dirty="0"/>
              <a:t> </a:t>
            </a:r>
            <a:endParaRPr lang="en-GB" sz="28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8" cy="5673018"/>
          </a:xfrm>
          <a:prstGeom prst="rect">
            <a:avLst/>
          </a:prstGeom>
        </p:spPr>
      </p:pic>
      <p:sp>
        <p:nvSpPr>
          <p:cNvPr id="4" name="Rectangle 3"/>
          <p:cNvSpPr/>
          <p:nvPr/>
        </p:nvSpPr>
        <p:spPr>
          <a:xfrm>
            <a:off x="7596336" y="4725144"/>
            <a:ext cx="1493912" cy="1200329"/>
          </a:xfrm>
          <a:prstGeom prst="rect">
            <a:avLst/>
          </a:prstGeom>
        </p:spPr>
        <p:txBody>
          <a:bodyPr wrap="square">
            <a:spAutoFit/>
          </a:bodyPr>
          <a:lstStyle/>
          <a:p>
            <a:r>
              <a:rPr lang="pt-BR" dirty="0"/>
              <a:t>Co=C* =575</a:t>
            </a:r>
          </a:p>
          <a:p>
            <a:r>
              <a:rPr lang="pt-BR" dirty="0"/>
              <a:t>co=c*=122</a:t>
            </a:r>
          </a:p>
          <a:p>
            <a:r>
              <a:rPr lang="pt-BR" dirty="0"/>
              <a:t>A0=A*=8680</a:t>
            </a:r>
          </a:p>
          <a:p>
            <a:r>
              <a:rPr lang="pt-BR" dirty="0"/>
              <a:t>H=1</a:t>
            </a:r>
          </a:p>
        </p:txBody>
      </p:sp>
      <p:sp>
        <p:nvSpPr>
          <p:cNvPr id="5" name="Slide Number Placeholder 4"/>
          <p:cNvSpPr>
            <a:spLocks noGrp="1"/>
          </p:cNvSpPr>
          <p:nvPr>
            <p:ph type="sldNum" sz="quarter" idx="12"/>
          </p:nvPr>
        </p:nvSpPr>
        <p:spPr/>
        <p:txBody>
          <a:bodyPr/>
          <a:lstStyle/>
          <a:p>
            <a:fld id="{DFF85620-DC3B-4A02-9159-38F2E9DA64E8}" type="slidenum">
              <a:rPr lang="en-GB" smtClean="0"/>
              <a:t>19</a:t>
            </a:fld>
            <a:endParaRPr lang="en-GB"/>
          </a:p>
        </p:txBody>
      </p:sp>
    </p:spTree>
    <p:extLst>
      <p:ext uri="{BB962C8B-B14F-4D97-AF65-F5344CB8AC3E}">
        <p14:creationId xmlns:p14="http://schemas.microsoft.com/office/powerpoint/2010/main" val="206887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1920" y="1218232"/>
            <a:ext cx="4896544" cy="4524315"/>
          </a:xfrm>
          <a:prstGeom prst="rect">
            <a:avLst/>
          </a:prstGeom>
          <a:noFill/>
        </p:spPr>
        <p:txBody>
          <a:bodyPr wrap="square" rtlCol="0">
            <a:spAutoFit/>
          </a:bodyPr>
          <a:lstStyle/>
          <a:p>
            <a:r>
              <a:rPr lang="en-GB" sz="2400" b="1" dirty="0" smtClean="0"/>
              <a:t>Aphids are insects that parasite </a:t>
            </a:r>
            <a:r>
              <a:rPr lang="en-GB" sz="2400" b="1" dirty="0"/>
              <a:t>plants (</a:t>
            </a:r>
            <a:r>
              <a:rPr lang="en-GB" sz="2400" b="1" i="1" dirty="0" smtClean="0"/>
              <a:t>Acyrthosiphon pisum</a:t>
            </a:r>
            <a:r>
              <a:rPr lang="en-GB" sz="2400" b="1" dirty="0" smtClean="0"/>
              <a:t>)</a:t>
            </a:r>
          </a:p>
          <a:p>
            <a:endParaRPr lang="en-GB" sz="2400" b="1" dirty="0" smtClean="0"/>
          </a:p>
          <a:p>
            <a:r>
              <a:rPr lang="en-GB" sz="2400" b="1" dirty="0" smtClean="0"/>
              <a:t>They are able to reproduce asexually, growing into large populations</a:t>
            </a:r>
          </a:p>
          <a:p>
            <a:endParaRPr lang="en-GB" sz="2400" b="1" dirty="0" smtClean="0"/>
          </a:p>
          <a:p>
            <a:endParaRPr lang="en-GB" sz="2400" b="1" dirty="0" smtClean="0"/>
          </a:p>
          <a:p>
            <a:endParaRPr lang="en-GB" sz="2400" b="1" dirty="0"/>
          </a:p>
          <a:p>
            <a:endParaRPr lang="en-GB" sz="2000" b="1" dirty="0" smtClean="0"/>
          </a:p>
          <a:p>
            <a:r>
              <a:rPr lang="en-GB" sz="2400" b="1" dirty="0" smtClean="0"/>
              <a:t>Within a food-web, Aphids usually are predated by ladybirds such as </a:t>
            </a:r>
            <a:r>
              <a:rPr lang="en-GB" sz="2400" b="1" dirty="0"/>
              <a:t>the </a:t>
            </a:r>
            <a:r>
              <a:rPr lang="en-GB" sz="2400" b="1" i="1" dirty="0" err="1"/>
              <a:t>Coccinella</a:t>
            </a:r>
            <a:r>
              <a:rPr lang="en-GB" sz="2400" b="1" i="1" dirty="0"/>
              <a:t> </a:t>
            </a:r>
            <a:r>
              <a:rPr lang="en-GB" sz="2400" b="1" i="1" dirty="0" err="1"/>
              <a:t>septempunctata</a:t>
            </a:r>
            <a:endParaRPr lang="en-GB" sz="2400" b="1" i="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26" y="764704"/>
            <a:ext cx="2525038" cy="25250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59" y="4221088"/>
            <a:ext cx="2611613" cy="1728192"/>
          </a:xfrm>
          <a:prstGeom prst="rect">
            <a:avLst/>
          </a:prstGeom>
        </p:spPr>
      </p:pic>
      <p:sp>
        <p:nvSpPr>
          <p:cNvPr id="2" name="Slide Number Placeholder 1"/>
          <p:cNvSpPr>
            <a:spLocks noGrp="1"/>
          </p:cNvSpPr>
          <p:nvPr>
            <p:ph type="sldNum" sz="quarter" idx="12"/>
          </p:nvPr>
        </p:nvSpPr>
        <p:spPr/>
        <p:txBody>
          <a:bodyPr/>
          <a:lstStyle/>
          <a:p>
            <a:fld id="{DFF85620-DC3B-4A02-9159-38F2E9DA64E8}" type="slidenum">
              <a:rPr lang="en-GB" smtClean="0"/>
              <a:t>2</a:t>
            </a:fld>
            <a:endParaRPr lang="en-GB"/>
          </a:p>
        </p:txBody>
      </p:sp>
    </p:spTree>
    <p:extLst>
      <p:ext uri="{BB962C8B-B14F-4D97-AF65-F5344CB8AC3E}">
        <p14:creationId xmlns:p14="http://schemas.microsoft.com/office/powerpoint/2010/main" val="62775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2800" b="1" dirty="0" smtClean="0">
                <a:solidFill>
                  <a:schemeClr val="accent3">
                    <a:lumMod val="50000"/>
                  </a:schemeClr>
                </a:solidFill>
              </a:rPr>
              <a:t>Case 4: </a:t>
            </a:r>
            <a:r>
              <a:rPr lang="en-GB" sz="2800" dirty="0" smtClean="0"/>
              <a:t>Infection effect, population without healthy</a:t>
            </a:r>
            <a:endParaRPr lang="en-GB" sz="28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7" cy="5673018"/>
          </a:xfrm>
          <a:prstGeom prst="rect">
            <a:avLst/>
          </a:prstGeom>
        </p:spPr>
      </p:pic>
      <p:sp>
        <p:nvSpPr>
          <p:cNvPr id="5" name="Rectangle 4"/>
          <p:cNvSpPr/>
          <p:nvPr/>
        </p:nvSpPr>
        <p:spPr>
          <a:xfrm>
            <a:off x="7596336" y="4725144"/>
            <a:ext cx="1421904" cy="1200329"/>
          </a:xfrm>
          <a:prstGeom prst="rect">
            <a:avLst/>
          </a:prstGeom>
        </p:spPr>
        <p:txBody>
          <a:bodyPr wrap="square">
            <a:spAutoFit/>
          </a:bodyPr>
          <a:lstStyle/>
          <a:p>
            <a:r>
              <a:rPr lang="pl-PL" dirty="0"/>
              <a:t>Co=C* =575</a:t>
            </a:r>
          </a:p>
          <a:p>
            <a:r>
              <a:rPr lang="pl-PL" dirty="0"/>
              <a:t>co=c*=122</a:t>
            </a:r>
          </a:p>
          <a:p>
            <a:r>
              <a:rPr lang="pl-PL" dirty="0"/>
              <a:t>A0=A*=8680</a:t>
            </a:r>
          </a:p>
          <a:p>
            <a:r>
              <a:rPr lang="pl-PL" dirty="0"/>
              <a:t>Hi=1</a:t>
            </a:r>
            <a:endParaRPr lang="pl-PL" dirty="0">
              <a:effectLst/>
            </a:endParaRPr>
          </a:p>
        </p:txBody>
      </p:sp>
      <p:sp>
        <p:nvSpPr>
          <p:cNvPr id="6" name="Slide Number Placeholder 5"/>
          <p:cNvSpPr>
            <a:spLocks noGrp="1"/>
          </p:cNvSpPr>
          <p:nvPr>
            <p:ph type="sldNum" sz="quarter" idx="12"/>
          </p:nvPr>
        </p:nvSpPr>
        <p:spPr/>
        <p:txBody>
          <a:bodyPr/>
          <a:lstStyle/>
          <a:p>
            <a:fld id="{DFF85620-DC3B-4A02-9159-38F2E9DA64E8}" type="slidenum">
              <a:rPr lang="en-GB" smtClean="0"/>
              <a:t>20</a:t>
            </a:fld>
            <a:endParaRPr lang="en-GB"/>
          </a:p>
        </p:txBody>
      </p:sp>
    </p:spTree>
    <p:extLst>
      <p:ext uri="{BB962C8B-B14F-4D97-AF65-F5344CB8AC3E}">
        <p14:creationId xmlns:p14="http://schemas.microsoft.com/office/powerpoint/2010/main" val="107817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2800" b="1" dirty="0" smtClean="0">
                <a:solidFill>
                  <a:schemeClr val="accent3">
                    <a:lumMod val="50000"/>
                  </a:schemeClr>
                </a:solidFill>
              </a:rPr>
              <a:t>Case 5: </a:t>
            </a:r>
            <a:r>
              <a:rPr lang="en-GB" sz="2800" dirty="0"/>
              <a:t>Harlequin </a:t>
            </a:r>
            <a:r>
              <a:rPr lang="en-GB" sz="2800" dirty="0" smtClean="0"/>
              <a:t>used </a:t>
            </a:r>
            <a:r>
              <a:rPr lang="en-GB" sz="2800" dirty="0"/>
              <a:t>as </a:t>
            </a:r>
            <a:r>
              <a:rPr lang="en-GB" sz="2800" dirty="0" smtClean="0"/>
              <a:t>bio-control </a:t>
            </a:r>
            <a:r>
              <a:rPr lang="en-GB" sz="2800" dirty="0"/>
              <a:t>for </a:t>
            </a:r>
            <a:r>
              <a:rPr lang="en-GB" sz="2800" dirty="0" smtClean="0"/>
              <a:t>aphids</a:t>
            </a:r>
            <a:endParaRPr lang="en-GB" sz="28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6" cy="5673017"/>
          </a:xfrm>
          <a:prstGeom prst="rect">
            <a:avLst/>
          </a:prstGeom>
        </p:spPr>
      </p:pic>
      <p:sp>
        <p:nvSpPr>
          <p:cNvPr id="4" name="Rectangle 3"/>
          <p:cNvSpPr/>
          <p:nvPr/>
        </p:nvSpPr>
        <p:spPr>
          <a:xfrm>
            <a:off x="7567889" y="4509120"/>
            <a:ext cx="1565920" cy="1477328"/>
          </a:xfrm>
          <a:prstGeom prst="rect">
            <a:avLst/>
          </a:prstGeom>
        </p:spPr>
        <p:txBody>
          <a:bodyPr wrap="square">
            <a:spAutoFit/>
          </a:bodyPr>
          <a:lstStyle/>
          <a:p>
            <a:r>
              <a:rPr lang="pt-BR" dirty="0"/>
              <a:t>Co=C* =575</a:t>
            </a:r>
          </a:p>
          <a:p>
            <a:r>
              <a:rPr lang="pt-BR" dirty="0"/>
              <a:t>co=c*=122</a:t>
            </a:r>
          </a:p>
          <a:p>
            <a:r>
              <a:rPr lang="pt-BR" dirty="0"/>
              <a:t>A0=A*=8680</a:t>
            </a:r>
          </a:p>
          <a:p>
            <a:r>
              <a:rPr lang="pt-BR" dirty="0"/>
              <a:t>Hi=1</a:t>
            </a:r>
          </a:p>
          <a:p>
            <a:r>
              <a:rPr lang="pt-BR" dirty="0"/>
              <a:t>H=100</a:t>
            </a:r>
            <a:endParaRPr lang="pt-BR" dirty="0">
              <a:effectLst/>
            </a:endParaRPr>
          </a:p>
        </p:txBody>
      </p:sp>
      <p:sp>
        <p:nvSpPr>
          <p:cNvPr id="5" name="Slide Number Placeholder 4"/>
          <p:cNvSpPr>
            <a:spLocks noGrp="1"/>
          </p:cNvSpPr>
          <p:nvPr>
            <p:ph type="sldNum" sz="quarter" idx="12"/>
          </p:nvPr>
        </p:nvSpPr>
        <p:spPr/>
        <p:txBody>
          <a:bodyPr/>
          <a:lstStyle/>
          <a:p>
            <a:fld id="{DFF85620-DC3B-4A02-9159-38F2E9DA64E8}" type="slidenum">
              <a:rPr lang="en-GB" smtClean="0"/>
              <a:t>21</a:t>
            </a:fld>
            <a:endParaRPr lang="en-GB"/>
          </a:p>
        </p:txBody>
      </p:sp>
    </p:spTree>
    <p:extLst>
      <p:ext uri="{BB962C8B-B14F-4D97-AF65-F5344CB8AC3E}">
        <p14:creationId xmlns:p14="http://schemas.microsoft.com/office/powerpoint/2010/main" val="496591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2800" b="1" dirty="0" smtClean="0">
                <a:solidFill>
                  <a:schemeClr val="accent3">
                    <a:lumMod val="50000"/>
                  </a:schemeClr>
                </a:solidFill>
              </a:rPr>
              <a:t>Case 5: </a:t>
            </a:r>
            <a:r>
              <a:rPr lang="en-GB" sz="2800" dirty="0" smtClean="0"/>
              <a:t>Harlequin use</a:t>
            </a:r>
            <a:r>
              <a:rPr lang="en-GB" sz="2800" dirty="0" smtClean="0"/>
              <a:t> as </a:t>
            </a:r>
            <a:r>
              <a:rPr lang="en-GB" sz="2800" dirty="0" err="1" smtClean="0"/>
              <a:t>biocontrol</a:t>
            </a:r>
            <a:r>
              <a:rPr lang="en-GB" sz="2800" dirty="0" smtClean="0"/>
              <a:t> for aphids</a:t>
            </a:r>
            <a:endParaRPr lang="en-GB" sz="28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7" cy="5673017"/>
          </a:xfrm>
          <a:prstGeom prst="rect">
            <a:avLst/>
          </a:prstGeom>
        </p:spPr>
      </p:pic>
      <p:sp>
        <p:nvSpPr>
          <p:cNvPr id="4" name="Rectangle 3"/>
          <p:cNvSpPr/>
          <p:nvPr/>
        </p:nvSpPr>
        <p:spPr>
          <a:xfrm>
            <a:off x="7567889" y="4509120"/>
            <a:ext cx="1565920" cy="1477328"/>
          </a:xfrm>
          <a:prstGeom prst="rect">
            <a:avLst/>
          </a:prstGeom>
        </p:spPr>
        <p:txBody>
          <a:bodyPr wrap="square">
            <a:spAutoFit/>
          </a:bodyPr>
          <a:lstStyle/>
          <a:p>
            <a:r>
              <a:rPr lang="pt-BR" dirty="0"/>
              <a:t>Co=C* =575</a:t>
            </a:r>
          </a:p>
          <a:p>
            <a:r>
              <a:rPr lang="pt-BR" dirty="0"/>
              <a:t>co=c*=122</a:t>
            </a:r>
          </a:p>
          <a:p>
            <a:r>
              <a:rPr lang="pt-BR" dirty="0"/>
              <a:t>A0=A*=8680</a:t>
            </a:r>
          </a:p>
          <a:p>
            <a:r>
              <a:rPr lang="pt-BR" dirty="0"/>
              <a:t>Hi=1</a:t>
            </a:r>
          </a:p>
          <a:p>
            <a:r>
              <a:rPr lang="pt-BR" dirty="0"/>
              <a:t>H=100</a:t>
            </a:r>
            <a:endParaRPr lang="pt-BR" dirty="0">
              <a:effectLst/>
            </a:endParaRPr>
          </a:p>
        </p:txBody>
      </p:sp>
      <p:sp>
        <p:nvSpPr>
          <p:cNvPr id="6" name="Slide Number Placeholder 5"/>
          <p:cNvSpPr>
            <a:spLocks noGrp="1"/>
          </p:cNvSpPr>
          <p:nvPr>
            <p:ph type="sldNum" sz="quarter" idx="12"/>
          </p:nvPr>
        </p:nvSpPr>
        <p:spPr/>
        <p:txBody>
          <a:bodyPr/>
          <a:lstStyle/>
          <a:p>
            <a:fld id="{DFF85620-DC3B-4A02-9159-38F2E9DA64E8}" type="slidenum">
              <a:rPr lang="en-GB" smtClean="0"/>
              <a:t>22</a:t>
            </a:fld>
            <a:endParaRPr lang="en-GB"/>
          </a:p>
        </p:txBody>
      </p:sp>
    </p:spTree>
    <p:extLst>
      <p:ext uri="{BB962C8B-B14F-4D97-AF65-F5344CB8AC3E}">
        <p14:creationId xmlns:p14="http://schemas.microsoft.com/office/powerpoint/2010/main" val="2330640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2718048"/>
            <a:ext cx="8229600" cy="2799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smtClean="0"/>
          </a:p>
        </p:txBody>
      </p:sp>
      <p:sp>
        <p:nvSpPr>
          <p:cNvPr id="3" name="Title 2"/>
          <p:cNvSpPr>
            <a:spLocks noGrp="1"/>
          </p:cNvSpPr>
          <p:nvPr>
            <p:ph type="title"/>
          </p:nvPr>
        </p:nvSpPr>
        <p:spPr>
          <a:xfrm>
            <a:off x="457200" y="44624"/>
            <a:ext cx="8229600" cy="1143000"/>
          </a:xfrm>
        </p:spPr>
        <p:txBody>
          <a:bodyPr/>
          <a:lstStyle/>
          <a:p>
            <a:r>
              <a:rPr lang="en-GB" b="1" dirty="0" smtClean="0">
                <a:solidFill>
                  <a:schemeClr val="accent3">
                    <a:lumMod val="75000"/>
                  </a:schemeClr>
                </a:solidFill>
              </a:rPr>
              <a:t>Take home message</a:t>
            </a:r>
            <a:endParaRPr lang="en-GB" b="1" dirty="0">
              <a:solidFill>
                <a:schemeClr val="accent3">
                  <a:lumMod val="75000"/>
                </a:schemeClr>
              </a:solidFill>
            </a:endParaRPr>
          </a:p>
        </p:txBody>
      </p:sp>
      <p:sp>
        <p:nvSpPr>
          <p:cNvPr id="2" name="Rectangle 1"/>
          <p:cNvSpPr/>
          <p:nvPr/>
        </p:nvSpPr>
        <p:spPr>
          <a:xfrm>
            <a:off x="323528" y="2189182"/>
            <a:ext cx="8676456" cy="1815882"/>
          </a:xfrm>
          <a:prstGeom prst="rect">
            <a:avLst/>
          </a:prstGeom>
        </p:spPr>
        <p:txBody>
          <a:bodyPr wrap="square">
            <a:spAutoFit/>
          </a:bodyPr>
          <a:lstStyle/>
          <a:p>
            <a:pPr algn="ctr"/>
            <a:r>
              <a:rPr lang="en-GB" sz="2800" b="1" dirty="0" smtClean="0"/>
              <a:t>For a certain set of parameters that reproduces the realistic behaviours, it</a:t>
            </a:r>
            <a:r>
              <a:rPr lang="en-GB" sz="2800" b="1" dirty="0" smtClean="0"/>
              <a:t> is not possible for </a:t>
            </a:r>
            <a:r>
              <a:rPr lang="en-GB" sz="2800" b="1" i="1" dirty="0" err="1" smtClean="0"/>
              <a:t>Coccinella</a:t>
            </a:r>
            <a:r>
              <a:rPr lang="en-GB" sz="2800" b="1" dirty="0" smtClean="0"/>
              <a:t> </a:t>
            </a:r>
            <a:r>
              <a:rPr lang="en-GB" sz="2800" b="1" i="1" dirty="0" err="1" smtClean="0"/>
              <a:t>septempunctata</a:t>
            </a:r>
            <a:r>
              <a:rPr lang="en-GB" sz="2800" b="1" i="1" dirty="0" smtClean="0"/>
              <a:t> </a:t>
            </a:r>
            <a:r>
              <a:rPr lang="en-GB" sz="2800" b="1" dirty="0" smtClean="0"/>
              <a:t>to survive in the presence of </a:t>
            </a:r>
          </a:p>
          <a:p>
            <a:pPr algn="ctr"/>
            <a:r>
              <a:rPr lang="en-GB" sz="2800" b="1" dirty="0" smtClean="0"/>
              <a:t>infected Harlequin</a:t>
            </a:r>
            <a:r>
              <a:rPr lang="en-GB" sz="2800" b="1" i="1" dirty="0" smtClean="0"/>
              <a:t>.</a:t>
            </a:r>
            <a:r>
              <a:rPr lang="en-GB" sz="2800" b="1" dirty="0" smtClean="0"/>
              <a:t> </a:t>
            </a:r>
          </a:p>
        </p:txBody>
      </p:sp>
      <p:sp>
        <p:nvSpPr>
          <p:cNvPr id="5" name="Slide Number Placeholder 4"/>
          <p:cNvSpPr>
            <a:spLocks noGrp="1"/>
          </p:cNvSpPr>
          <p:nvPr>
            <p:ph type="sldNum" sz="quarter" idx="12"/>
          </p:nvPr>
        </p:nvSpPr>
        <p:spPr/>
        <p:txBody>
          <a:bodyPr/>
          <a:lstStyle/>
          <a:p>
            <a:fld id="{DFF85620-DC3B-4A02-9159-38F2E9DA64E8}" type="slidenum">
              <a:rPr lang="en-GB" smtClean="0"/>
              <a:t>23</a:t>
            </a:fld>
            <a:endParaRPr lang="en-GB"/>
          </a:p>
        </p:txBody>
      </p:sp>
    </p:spTree>
    <p:extLst>
      <p:ext uri="{BB962C8B-B14F-4D97-AF65-F5344CB8AC3E}">
        <p14:creationId xmlns:p14="http://schemas.microsoft.com/office/powerpoint/2010/main" val="2773228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2718048"/>
            <a:ext cx="8229600" cy="2799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smtClean="0"/>
          </a:p>
        </p:txBody>
      </p:sp>
      <p:sp>
        <p:nvSpPr>
          <p:cNvPr id="3" name="Title 2"/>
          <p:cNvSpPr>
            <a:spLocks noGrp="1"/>
          </p:cNvSpPr>
          <p:nvPr>
            <p:ph type="title"/>
          </p:nvPr>
        </p:nvSpPr>
        <p:spPr>
          <a:xfrm>
            <a:off x="457200" y="44624"/>
            <a:ext cx="8229600" cy="1143000"/>
          </a:xfrm>
        </p:spPr>
        <p:txBody>
          <a:bodyPr/>
          <a:lstStyle/>
          <a:p>
            <a:r>
              <a:rPr lang="en-GB" b="1" dirty="0" smtClean="0">
                <a:solidFill>
                  <a:schemeClr val="accent3">
                    <a:lumMod val="75000"/>
                  </a:schemeClr>
                </a:solidFill>
              </a:rPr>
              <a:t>References</a:t>
            </a:r>
            <a:endParaRPr lang="en-GB" b="1" dirty="0">
              <a:solidFill>
                <a:schemeClr val="accent3">
                  <a:lumMod val="75000"/>
                </a:schemeClr>
              </a:solidFill>
            </a:endParaRPr>
          </a:p>
        </p:txBody>
      </p:sp>
      <p:sp>
        <p:nvSpPr>
          <p:cNvPr id="2" name="Rectangle 1"/>
          <p:cNvSpPr/>
          <p:nvPr/>
        </p:nvSpPr>
        <p:spPr>
          <a:xfrm>
            <a:off x="467544" y="1052736"/>
            <a:ext cx="8676456" cy="4524315"/>
          </a:xfrm>
          <a:prstGeom prst="rect">
            <a:avLst/>
          </a:prstGeom>
        </p:spPr>
        <p:txBody>
          <a:bodyPr wrap="square">
            <a:spAutoFit/>
          </a:bodyPr>
          <a:lstStyle/>
          <a:p>
            <a:r>
              <a:rPr lang="en-GB" dirty="0" err="1"/>
              <a:t>Vilcinskas</a:t>
            </a:r>
            <a:r>
              <a:rPr lang="en-GB" dirty="0"/>
              <a:t>, A., </a:t>
            </a:r>
            <a:r>
              <a:rPr lang="en-GB" dirty="0" err="1"/>
              <a:t>Stoecker</a:t>
            </a:r>
            <a:r>
              <a:rPr lang="en-GB" dirty="0"/>
              <a:t>, K., </a:t>
            </a:r>
            <a:r>
              <a:rPr lang="en-GB" dirty="0" err="1"/>
              <a:t>Schmidtberg</a:t>
            </a:r>
            <a:r>
              <a:rPr lang="en-GB" dirty="0"/>
              <a:t>, H., </a:t>
            </a:r>
            <a:r>
              <a:rPr lang="en-GB" dirty="0" err="1"/>
              <a:t>Röhrich</a:t>
            </a:r>
            <a:r>
              <a:rPr lang="en-GB" dirty="0"/>
              <a:t>, C. R., &amp; Vogel, H. (2013). Invasive harlequin ladybird carries biological weapons against native competitors. Science, 340(6134), 862-863</a:t>
            </a:r>
            <a:r>
              <a:rPr lang="en-GB" dirty="0" smtClean="0"/>
              <a:t>.</a:t>
            </a:r>
          </a:p>
          <a:p>
            <a:endParaRPr lang="en-GB" dirty="0"/>
          </a:p>
          <a:p>
            <a:r>
              <a:rPr lang="en-GB" dirty="0" err="1"/>
              <a:t>Vilcinskas</a:t>
            </a:r>
            <a:r>
              <a:rPr lang="en-GB" dirty="0"/>
              <a:t>, A., </a:t>
            </a:r>
            <a:r>
              <a:rPr lang="en-GB" dirty="0" err="1"/>
              <a:t>Stoecker</a:t>
            </a:r>
            <a:r>
              <a:rPr lang="en-GB" dirty="0"/>
              <a:t>, K., </a:t>
            </a:r>
            <a:r>
              <a:rPr lang="en-GB" dirty="0" err="1"/>
              <a:t>Schmidtberg</a:t>
            </a:r>
            <a:r>
              <a:rPr lang="en-GB" dirty="0"/>
              <a:t>, H., </a:t>
            </a:r>
            <a:r>
              <a:rPr lang="en-GB" dirty="0" err="1"/>
              <a:t>Röhrich</a:t>
            </a:r>
            <a:r>
              <a:rPr lang="en-GB" dirty="0"/>
              <a:t>, C. R., &amp; Vogel, H. (2013). Response to Comments on “Invasive Harlequin Ladybird Carries Biological Weapons Against Native Competitors”. Science, 341(6152), </a:t>
            </a:r>
            <a:r>
              <a:rPr lang="en-GB" dirty="0" smtClean="0"/>
              <a:t>1342-1342.</a:t>
            </a:r>
          </a:p>
          <a:p>
            <a:endParaRPr lang="en-GB" dirty="0"/>
          </a:p>
          <a:p>
            <a:r>
              <a:rPr lang="en-GB" dirty="0" err="1" smtClean="0"/>
              <a:t>Stathas</a:t>
            </a:r>
            <a:r>
              <a:rPr lang="en-GB" dirty="0" smtClean="0"/>
              <a:t> GJ, Eliopoulos PA, </a:t>
            </a:r>
            <a:r>
              <a:rPr lang="en-GB" dirty="0" err="1" smtClean="0"/>
              <a:t>Kontodimas</a:t>
            </a:r>
            <a:r>
              <a:rPr lang="en-GB" dirty="0" smtClean="0"/>
              <a:t> DC, </a:t>
            </a:r>
            <a:r>
              <a:rPr lang="en-GB" dirty="0" err="1" smtClean="0"/>
              <a:t>Giannopapas</a:t>
            </a:r>
            <a:r>
              <a:rPr lang="en-GB" dirty="0" smtClean="0"/>
              <a:t> J. (2001) Parameters </a:t>
            </a:r>
            <a:r>
              <a:rPr lang="en-GB" dirty="0"/>
              <a:t>of reproductive activity in females of </a:t>
            </a:r>
            <a:r>
              <a:rPr lang="en-GB" i="1" dirty="0" err="1"/>
              <a:t>Harmonia</a:t>
            </a:r>
            <a:r>
              <a:rPr lang="en-GB" i="1" dirty="0"/>
              <a:t> </a:t>
            </a:r>
            <a:r>
              <a:rPr lang="en-GB" i="1" dirty="0" err="1"/>
              <a:t>axyridis</a:t>
            </a:r>
            <a:r>
              <a:rPr lang="en-GB" dirty="0"/>
              <a:t> (</a:t>
            </a:r>
            <a:r>
              <a:rPr lang="en-GB" dirty="0" err="1"/>
              <a:t>Coleoptera</a:t>
            </a:r>
            <a:r>
              <a:rPr lang="en-GB" dirty="0"/>
              <a:t>: </a:t>
            </a:r>
            <a:r>
              <a:rPr lang="en-GB" dirty="0" err="1"/>
              <a:t>Coccinellidae</a:t>
            </a:r>
            <a:r>
              <a:rPr lang="en-GB" dirty="0" smtClean="0"/>
              <a:t>), </a:t>
            </a:r>
            <a:r>
              <a:rPr lang="en-GB" dirty="0"/>
              <a:t>Eur. J. </a:t>
            </a:r>
            <a:r>
              <a:rPr lang="en-GB" dirty="0" err="1"/>
              <a:t>Entomol</a:t>
            </a:r>
            <a:r>
              <a:rPr lang="en-GB" dirty="0"/>
              <a:t>. 98 (4): 547-549, </a:t>
            </a:r>
            <a:r>
              <a:rPr lang="en-GB" dirty="0" smtClean="0"/>
              <a:t>2001</a:t>
            </a:r>
          </a:p>
          <a:p>
            <a:endParaRPr lang="en-GB" dirty="0"/>
          </a:p>
          <a:p>
            <a:r>
              <a:rPr lang="en-GB" dirty="0" smtClean="0"/>
              <a:t>Snyder WE, Sarah B, Joseph RF,  Allen JM. (2000) Benefits </a:t>
            </a:r>
            <a:r>
              <a:rPr lang="en-GB" dirty="0"/>
              <a:t>of Cannibalism for the Lady Beetle </a:t>
            </a:r>
            <a:r>
              <a:rPr lang="en-GB" i="1" dirty="0" err="1" smtClean="0"/>
              <a:t>Harmonia</a:t>
            </a:r>
            <a:r>
              <a:rPr lang="en-GB" i="1" dirty="0" smtClean="0"/>
              <a:t> </a:t>
            </a:r>
            <a:r>
              <a:rPr lang="en-GB" i="1" dirty="0" err="1" smtClean="0"/>
              <a:t>axyridis</a:t>
            </a:r>
            <a:r>
              <a:rPr lang="en-GB" i="1" dirty="0" smtClean="0"/>
              <a:t> </a:t>
            </a:r>
            <a:r>
              <a:rPr lang="en-GB" dirty="0"/>
              <a:t>(</a:t>
            </a:r>
            <a:r>
              <a:rPr lang="en-GB" dirty="0" err="1"/>
              <a:t>Coleoptera</a:t>
            </a:r>
            <a:r>
              <a:rPr lang="en-GB" dirty="0"/>
              <a:t>: </a:t>
            </a:r>
            <a:r>
              <a:rPr lang="en-GB" dirty="0" err="1"/>
              <a:t>Coccinellidae</a:t>
            </a:r>
            <a:r>
              <a:rPr lang="en-GB" dirty="0"/>
              <a:t>) When Prey Quality is Poor. Entomological Society of </a:t>
            </a:r>
            <a:r>
              <a:rPr lang="en-GB" dirty="0" smtClean="0"/>
              <a:t>America.</a:t>
            </a:r>
            <a:endParaRPr lang="en-GB" dirty="0"/>
          </a:p>
          <a:p>
            <a:endParaRPr lang="en-GB" dirty="0"/>
          </a:p>
        </p:txBody>
      </p:sp>
      <p:sp>
        <p:nvSpPr>
          <p:cNvPr id="5" name="Slide Number Placeholder 4"/>
          <p:cNvSpPr>
            <a:spLocks noGrp="1"/>
          </p:cNvSpPr>
          <p:nvPr>
            <p:ph type="sldNum" sz="quarter" idx="12"/>
          </p:nvPr>
        </p:nvSpPr>
        <p:spPr/>
        <p:txBody>
          <a:bodyPr/>
          <a:lstStyle/>
          <a:p>
            <a:fld id="{DFF85620-DC3B-4A02-9159-38F2E9DA64E8}" type="slidenum">
              <a:rPr lang="en-GB" smtClean="0"/>
              <a:t>24</a:t>
            </a:fld>
            <a:endParaRPr lang="en-GB"/>
          </a:p>
        </p:txBody>
      </p:sp>
    </p:spTree>
    <p:extLst>
      <p:ext uri="{BB962C8B-B14F-4D97-AF65-F5344CB8AC3E}">
        <p14:creationId xmlns:p14="http://schemas.microsoft.com/office/powerpoint/2010/main" val="103073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normAutofit fontScale="90000"/>
          </a:bodyPr>
          <a:lstStyle/>
          <a:p>
            <a:r>
              <a:rPr lang="en-GB" b="1" dirty="0" smtClean="0">
                <a:solidFill>
                  <a:schemeClr val="accent3">
                    <a:lumMod val="50000"/>
                  </a:schemeClr>
                </a:solidFill>
              </a:rPr>
              <a:t>Thank you</a:t>
            </a:r>
            <a:br>
              <a:rPr lang="en-GB" b="1" dirty="0" smtClean="0">
                <a:solidFill>
                  <a:schemeClr val="accent3">
                    <a:lumMod val="50000"/>
                  </a:schemeClr>
                </a:solidFill>
              </a:rPr>
            </a:br>
            <a:r>
              <a:rPr lang="en-GB" b="1" dirty="0" smtClean="0">
                <a:solidFill>
                  <a:schemeClr val="accent3">
                    <a:lumMod val="50000"/>
                  </a:schemeClr>
                </a:solidFill>
              </a:rPr>
              <a:t/>
            </a:r>
            <a:br>
              <a:rPr lang="en-GB" b="1" dirty="0" smtClean="0">
                <a:solidFill>
                  <a:schemeClr val="accent3">
                    <a:lumMod val="50000"/>
                  </a:schemeClr>
                </a:solidFill>
              </a:rPr>
            </a:br>
            <a:r>
              <a:rPr lang="en-GB" b="1" dirty="0" smtClean="0">
                <a:solidFill>
                  <a:schemeClr val="accent3">
                    <a:lumMod val="50000"/>
                  </a:schemeClr>
                </a:solidFill>
              </a:rPr>
              <a:t>Questions?</a:t>
            </a:r>
            <a:endParaRPr lang="en-GB"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DFF85620-DC3B-4A02-9159-38F2E9DA64E8}" type="slidenum">
              <a:rPr lang="en-GB" sz="1600" smtClean="0"/>
              <a:t>25</a:t>
            </a:fld>
            <a:endParaRPr lang="en-GB" sz="1600" dirty="0"/>
          </a:p>
        </p:txBody>
      </p:sp>
    </p:spTree>
    <p:extLst>
      <p:ext uri="{BB962C8B-B14F-4D97-AF65-F5344CB8AC3E}">
        <p14:creationId xmlns:p14="http://schemas.microsoft.com/office/powerpoint/2010/main" val="566252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9376" cy="1143000"/>
          </a:xfrm>
        </p:spPr>
        <p:txBody>
          <a:bodyPr>
            <a:normAutofit/>
          </a:bodyPr>
          <a:lstStyle/>
          <a:p>
            <a:r>
              <a:rPr lang="en-GB" sz="3200" b="1" dirty="0" smtClean="0">
                <a:solidFill>
                  <a:schemeClr val="accent3">
                    <a:lumMod val="50000"/>
                  </a:schemeClr>
                </a:solidFill>
              </a:rPr>
              <a:t>Case 2 - EXTRA: </a:t>
            </a:r>
            <a:r>
              <a:rPr lang="en-GB" sz="3200" dirty="0" smtClean="0"/>
              <a:t>Hi </a:t>
            </a:r>
            <a:r>
              <a:rPr lang="en-GB" sz="3200" dirty="0"/>
              <a:t>eliminates aphids</a:t>
            </a:r>
            <a:r>
              <a:rPr lang="en-GB" sz="3200" b="1" dirty="0" smtClean="0">
                <a:solidFill>
                  <a:schemeClr val="accent3">
                    <a:lumMod val="50000"/>
                  </a:schemeClr>
                </a:solidFill>
              </a:rPr>
              <a:t> </a:t>
            </a:r>
            <a:endParaRPr lang="en-GB" sz="3200" b="1" dirty="0">
              <a:solidFill>
                <a:schemeClr val="accent3">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316358" cy="5673018"/>
          </a:xfrm>
          <a:prstGeom prst="rect">
            <a:avLst/>
          </a:prstGeom>
        </p:spPr>
      </p:pic>
      <p:sp>
        <p:nvSpPr>
          <p:cNvPr id="4" name="Slide Number Placeholder 3"/>
          <p:cNvSpPr>
            <a:spLocks noGrp="1"/>
          </p:cNvSpPr>
          <p:nvPr>
            <p:ph type="sldNum" sz="quarter" idx="12"/>
          </p:nvPr>
        </p:nvSpPr>
        <p:spPr/>
        <p:txBody>
          <a:bodyPr/>
          <a:lstStyle/>
          <a:p>
            <a:fld id="{DFF85620-DC3B-4A02-9159-38F2E9DA64E8}" type="slidenum">
              <a:rPr lang="en-GB" smtClean="0"/>
              <a:t>26</a:t>
            </a:fld>
            <a:endParaRPr lang="en-GB"/>
          </a:p>
        </p:txBody>
      </p:sp>
    </p:spTree>
    <p:extLst>
      <p:ext uri="{BB962C8B-B14F-4D97-AF65-F5344CB8AC3E}">
        <p14:creationId xmlns:p14="http://schemas.microsoft.com/office/powerpoint/2010/main" val="211824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7504" y="515977"/>
            <a:ext cx="4392488" cy="2568690"/>
            <a:chOff x="421858" y="515977"/>
            <a:chExt cx="4392488" cy="256869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15977"/>
              <a:ext cx="1996861" cy="1584176"/>
            </a:xfrm>
            <a:prstGeom prst="rect">
              <a:avLst/>
            </a:prstGeom>
          </p:spPr>
        </p:pic>
        <p:sp>
          <p:nvSpPr>
            <p:cNvPr id="5" name="TextBox 4"/>
            <p:cNvSpPr txBox="1"/>
            <p:nvPr/>
          </p:nvSpPr>
          <p:spPr>
            <a:xfrm>
              <a:off x="421858" y="2253670"/>
              <a:ext cx="4392488" cy="830997"/>
            </a:xfrm>
            <a:prstGeom prst="rect">
              <a:avLst/>
            </a:prstGeom>
            <a:noFill/>
          </p:spPr>
          <p:txBody>
            <a:bodyPr wrap="square" rtlCol="0">
              <a:spAutoFit/>
            </a:bodyPr>
            <a:lstStyle/>
            <a:p>
              <a:pPr algn="ctr"/>
              <a:r>
                <a:rPr lang="en-GB" sz="2400" b="1" dirty="0" smtClean="0"/>
                <a:t>For some regions though,</a:t>
              </a:r>
            </a:p>
            <a:p>
              <a:pPr algn="ctr"/>
              <a:r>
                <a:rPr lang="en-GB" sz="2400" b="1" dirty="0" smtClean="0"/>
                <a:t>aphids (A) are pests of the crops</a:t>
              </a:r>
              <a:endParaRPr lang="en-GB" sz="2400" b="1" dirty="0"/>
            </a:p>
          </p:txBody>
        </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2745"/>
          <a:stretch/>
        </p:blipFill>
        <p:spPr>
          <a:xfrm>
            <a:off x="5745435" y="343984"/>
            <a:ext cx="2066925" cy="1928161"/>
          </a:xfrm>
          <a:prstGeom prst="rect">
            <a:avLst/>
          </a:prstGeom>
        </p:spPr>
      </p:pic>
      <p:sp>
        <p:nvSpPr>
          <p:cNvPr id="8" name="TextBox 7"/>
          <p:cNvSpPr txBox="1"/>
          <p:nvPr/>
        </p:nvSpPr>
        <p:spPr>
          <a:xfrm>
            <a:off x="4716016" y="2276872"/>
            <a:ext cx="4392488" cy="1200329"/>
          </a:xfrm>
          <a:prstGeom prst="rect">
            <a:avLst/>
          </a:prstGeom>
          <a:noFill/>
        </p:spPr>
        <p:txBody>
          <a:bodyPr wrap="square" rtlCol="0">
            <a:spAutoFit/>
          </a:bodyPr>
          <a:lstStyle/>
          <a:p>
            <a:pPr algn="ctr"/>
            <a:r>
              <a:rPr lang="en-GB" sz="2400" b="1" dirty="0" smtClean="0"/>
              <a:t>Native species of ladybugs (C) are not able to control their population size</a:t>
            </a:r>
            <a:endParaRPr lang="en-GB" sz="2400" b="1" dirty="0"/>
          </a:p>
        </p:txBody>
      </p:sp>
      <p:cxnSp>
        <p:nvCxnSpPr>
          <p:cNvPr id="13" name="Straight Arrow Connector 12"/>
          <p:cNvCxnSpPr>
            <a:stCxn id="4" idx="3"/>
            <a:endCxn id="7" idx="1"/>
          </p:cNvCxnSpPr>
          <p:nvPr/>
        </p:nvCxnSpPr>
        <p:spPr>
          <a:xfrm>
            <a:off x="3302179" y="1308065"/>
            <a:ext cx="244325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DFF85620-DC3B-4A02-9159-38F2E9DA64E8}" type="slidenum">
              <a:rPr lang="en-GB" smtClean="0"/>
              <a:t>3</a:t>
            </a:fld>
            <a:endParaRPr lang="en-GB"/>
          </a:p>
        </p:txBody>
      </p:sp>
    </p:spTree>
    <p:extLst>
      <p:ext uri="{BB962C8B-B14F-4D97-AF65-F5344CB8AC3E}">
        <p14:creationId xmlns:p14="http://schemas.microsoft.com/office/powerpoint/2010/main" val="80883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05318" y="504649"/>
            <a:ext cx="1996861" cy="1584176"/>
          </a:xfrm>
          <a:prstGeom prst="rect">
            <a:avLst/>
          </a:prstGeom>
        </p:spPr>
      </p:pic>
      <p:pic>
        <p:nvPicPr>
          <p:cNvPr id="7" name="Picture 6"/>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2745"/>
          <a:stretch/>
        </p:blipFill>
        <p:spPr>
          <a:xfrm>
            <a:off x="5745435" y="332656"/>
            <a:ext cx="2066925" cy="192816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1800" y="1772816"/>
            <a:ext cx="3260200" cy="2708545"/>
          </a:xfrm>
          <a:prstGeom prst="rect">
            <a:avLst/>
          </a:prstGeom>
        </p:spPr>
      </p:pic>
      <p:sp>
        <p:nvSpPr>
          <p:cNvPr id="10" name="TextBox 9"/>
          <p:cNvSpPr txBox="1"/>
          <p:nvPr/>
        </p:nvSpPr>
        <p:spPr>
          <a:xfrm>
            <a:off x="2205656" y="4725144"/>
            <a:ext cx="4392488" cy="1569660"/>
          </a:xfrm>
          <a:prstGeom prst="rect">
            <a:avLst/>
          </a:prstGeom>
          <a:noFill/>
        </p:spPr>
        <p:txBody>
          <a:bodyPr wrap="square" rtlCol="0">
            <a:spAutoFit/>
          </a:bodyPr>
          <a:lstStyle/>
          <a:p>
            <a:pPr algn="ctr"/>
            <a:r>
              <a:rPr lang="en-GB" sz="2400" b="1" dirty="0" smtClean="0"/>
              <a:t>Humans introduced another ladybird species as a </a:t>
            </a:r>
            <a:r>
              <a:rPr lang="en-GB" sz="2400" b="1" dirty="0" err="1" smtClean="0"/>
              <a:t>biocontrol</a:t>
            </a:r>
            <a:r>
              <a:rPr lang="en-GB" sz="2400" b="1" dirty="0" smtClean="0"/>
              <a:t> method, the Harlequin Ladybird</a:t>
            </a:r>
          </a:p>
          <a:p>
            <a:pPr algn="ctr"/>
            <a:r>
              <a:rPr lang="en-GB" sz="2400" b="1" dirty="0" smtClean="0"/>
              <a:t>(</a:t>
            </a:r>
            <a:r>
              <a:rPr lang="en-GB" sz="2400" b="1" i="1" dirty="0" smtClean="0"/>
              <a:t>Harmonia axyridis, </a:t>
            </a:r>
            <a:r>
              <a:rPr lang="en-GB" sz="2400" b="1" dirty="0" smtClean="0"/>
              <a:t>H)</a:t>
            </a:r>
            <a:endParaRPr lang="en-GB" sz="2400" b="1" dirty="0"/>
          </a:p>
        </p:txBody>
      </p:sp>
      <p:sp>
        <p:nvSpPr>
          <p:cNvPr id="2" name="Slide Number Placeholder 1"/>
          <p:cNvSpPr>
            <a:spLocks noGrp="1"/>
          </p:cNvSpPr>
          <p:nvPr>
            <p:ph type="sldNum" sz="quarter" idx="12"/>
          </p:nvPr>
        </p:nvSpPr>
        <p:spPr/>
        <p:txBody>
          <a:bodyPr/>
          <a:lstStyle/>
          <a:p>
            <a:fld id="{DFF85620-DC3B-4A02-9159-38F2E9DA64E8}" type="slidenum">
              <a:rPr lang="en-GB" smtClean="0"/>
              <a:t>4</a:t>
            </a:fld>
            <a:endParaRPr lang="en-GB"/>
          </a:p>
        </p:txBody>
      </p:sp>
    </p:spTree>
    <p:extLst>
      <p:ext uri="{BB962C8B-B14F-4D97-AF65-F5344CB8AC3E}">
        <p14:creationId xmlns:p14="http://schemas.microsoft.com/office/powerpoint/2010/main" val="245346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18" y="515977"/>
            <a:ext cx="1996861" cy="1584176"/>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745"/>
          <a:stretch/>
        </p:blipFill>
        <p:spPr>
          <a:xfrm>
            <a:off x="5745435" y="343984"/>
            <a:ext cx="2066925" cy="1928161"/>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39552" y="3068961"/>
            <a:ext cx="1515299" cy="1584176"/>
          </a:xfrm>
          <a:prstGeom prst="rect">
            <a:avLst/>
          </a:prstGeom>
        </p:spPr>
      </p:pic>
      <p:cxnSp>
        <p:nvCxnSpPr>
          <p:cNvPr id="10" name="Straight Arrow Connector 9"/>
          <p:cNvCxnSpPr>
            <a:stCxn id="4" idx="2"/>
            <a:endCxn id="2" idx="0"/>
          </p:cNvCxnSpPr>
          <p:nvPr/>
        </p:nvCxnSpPr>
        <p:spPr>
          <a:xfrm flipH="1">
            <a:off x="1297202" y="2100153"/>
            <a:ext cx="1006547" cy="96880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454579" y="1460465"/>
            <a:ext cx="244325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280784" y="3284984"/>
            <a:ext cx="4392488" cy="830997"/>
          </a:xfrm>
          <a:prstGeom prst="rect">
            <a:avLst/>
          </a:prstGeom>
          <a:noFill/>
        </p:spPr>
        <p:txBody>
          <a:bodyPr wrap="square" rtlCol="0">
            <a:spAutoFit/>
          </a:bodyPr>
          <a:lstStyle/>
          <a:p>
            <a:pPr algn="ctr"/>
            <a:r>
              <a:rPr lang="en-GB" sz="2400" b="1" dirty="0" smtClean="0"/>
              <a:t>Both ladybird species are now competing for food</a:t>
            </a:r>
          </a:p>
        </p:txBody>
      </p:sp>
      <p:sp>
        <p:nvSpPr>
          <p:cNvPr id="3" name="Slide Number Placeholder 2"/>
          <p:cNvSpPr>
            <a:spLocks noGrp="1"/>
          </p:cNvSpPr>
          <p:nvPr>
            <p:ph type="sldNum" sz="quarter" idx="12"/>
          </p:nvPr>
        </p:nvSpPr>
        <p:spPr/>
        <p:txBody>
          <a:bodyPr/>
          <a:lstStyle/>
          <a:p>
            <a:fld id="{DFF85620-DC3B-4A02-9159-38F2E9DA64E8}" type="slidenum">
              <a:rPr lang="en-GB" smtClean="0"/>
              <a:t>5</a:t>
            </a:fld>
            <a:endParaRPr lang="en-GB"/>
          </a:p>
        </p:txBody>
      </p:sp>
    </p:spTree>
    <p:extLst>
      <p:ext uri="{BB962C8B-B14F-4D97-AF65-F5344CB8AC3E}">
        <p14:creationId xmlns:p14="http://schemas.microsoft.com/office/powerpoint/2010/main" val="169008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18" y="515977"/>
            <a:ext cx="1996861" cy="1584176"/>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745"/>
          <a:stretch/>
        </p:blipFill>
        <p:spPr>
          <a:xfrm>
            <a:off x="5745435" y="343984"/>
            <a:ext cx="2066925" cy="1928161"/>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39552" y="3068961"/>
            <a:ext cx="1515299" cy="1584176"/>
          </a:xfrm>
          <a:prstGeom prst="rect">
            <a:avLst/>
          </a:prstGeom>
        </p:spPr>
      </p:pic>
      <p:cxnSp>
        <p:nvCxnSpPr>
          <p:cNvPr id="10" name="Straight Arrow Connector 9"/>
          <p:cNvCxnSpPr>
            <a:stCxn id="4" idx="2"/>
            <a:endCxn id="2" idx="0"/>
          </p:cNvCxnSpPr>
          <p:nvPr/>
        </p:nvCxnSpPr>
        <p:spPr>
          <a:xfrm flipH="1">
            <a:off x="1297202" y="2100153"/>
            <a:ext cx="1006547" cy="96880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25" name="Group 24"/>
          <p:cNvGrpSpPr/>
          <p:nvPr/>
        </p:nvGrpSpPr>
        <p:grpSpPr>
          <a:xfrm>
            <a:off x="5796136" y="2272145"/>
            <a:ext cx="1967167" cy="4159651"/>
            <a:chOff x="5796136" y="2267418"/>
            <a:chExt cx="1967167" cy="4159651"/>
          </a:xfrm>
        </p:grpSpPr>
        <p:cxnSp>
          <p:nvCxnSpPr>
            <p:cNvPr id="13" name="Straight Arrow Connector 12"/>
            <p:cNvCxnSpPr>
              <a:stCxn id="7" idx="2"/>
              <a:endCxn id="17" idx="0"/>
            </p:cNvCxnSpPr>
            <p:nvPr/>
          </p:nvCxnSpPr>
          <p:spPr>
            <a:xfrm>
              <a:off x="6778898" y="2267418"/>
              <a:ext cx="822" cy="3211989"/>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5796136" y="5479407"/>
              <a:ext cx="1967167" cy="947662"/>
            </a:xfrm>
            <a:prstGeom prst="rect">
              <a:avLst/>
            </a:prstGeom>
          </p:spPr>
        </p:pic>
      </p:grpSp>
      <p:cxnSp>
        <p:nvCxnSpPr>
          <p:cNvPr id="18" name="Straight Arrow Connector 17"/>
          <p:cNvCxnSpPr/>
          <p:nvPr/>
        </p:nvCxnSpPr>
        <p:spPr>
          <a:xfrm>
            <a:off x="3454579" y="1460465"/>
            <a:ext cx="244325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24" name="Group 23"/>
          <p:cNvGrpSpPr/>
          <p:nvPr/>
        </p:nvGrpSpPr>
        <p:grpSpPr>
          <a:xfrm>
            <a:off x="313617" y="4653137"/>
            <a:ext cx="1967167" cy="1811757"/>
            <a:chOff x="313617" y="4653137"/>
            <a:chExt cx="1967167" cy="1811757"/>
          </a:xfrm>
        </p:grpSpPr>
        <p:pic>
          <p:nvPicPr>
            <p:cNvPr id="15" name="Picture 14"/>
            <p:cNvPicPr>
              <a:picLocks noChangeAspect="1"/>
            </p:cNvPicPr>
            <p:nvPr/>
          </p:nvPicPr>
          <p:blipFill rotWithShape="1">
            <a:blip r:embed="rId6">
              <a:grayscl/>
              <a:extLst>
                <a:ext uri="{28A0092B-C50C-407E-A947-70E740481C1C}">
                  <a14:useLocalDpi xmlns:a14="http://schemas.microsoft.com/office/drawing/2010/main" val="0"/>
                </a:ext>
              </a:extLst>
            </a:blip>
            <a:srcRect l="6232" t="20808" r="4704" b="14481"/>
            <a:stretch/>
          </p:blipFill>
          <p:spPr>
            <a:xfrm>
              <a:off x="313617" y="5517232"/>
              <a:ext cx="1967167" cy="947662"/>
            </a:xfrm>
            <a:prstGeom prst="rect">
              <a:avLst/>
            </a:prstGeom>
          </p:spPr>
        </p:pic>
        <p:cxnSp>
          <p:nvCxnSpPr>
            <p:cNvPr id="21" name="Straight Arrow Connector 20"/>
            <p:cNvCxnSpPr>
              <a:stCxn id="2" idx="2"/>
              <a:endCxn id="15" idx="0"/>
            </p:cNvCxnSpPr>
            <p:nvPr/>
          </p:nvCxnSpPr>
          <p:spPr>
            <a:xfrm flipH="1">
              <a:off x="1297201" y="4653137"/>
              <a:ext cx="1" cy="864095"/>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grpSp>
      <p:sp>
        <p:nvSpPr>
          <p:cNvPr id="16" name="TextBox 15"/>
          <p:cNvSpPr txBox="1"/>
          <p:nvPr/>
        </p:nvSpPr>
        <p:spPr>
          <a:xfrm>
            <a:off x="2280784" y="3284984"/>
            <a:ext cx="4392488" cy="830997"/>
          </a:xfrm>
          <a:prstGeom prst="rect">
            <a:avLst/>
          </a:prstGeom>
          <a:noFill/>
        </p:spPr>
        <p:txBody>
          <a:bodyPr wrap="square" rtlCol="0">
            <a:spAutoFit/>
          </a:bodyPr>
          <a:lstStyle/>
          <a:p>
            <a:pPr algn="ctr"/>
            <a:r>
              <a:rPr lang="en-GB" sz="2400" b="1" dirty="0" smtClean="0"/>
              <a:t>Both ladybird species are now competing for food</a:t>
            </a:r>
          </a:p>
        </p:txBody>
      </p:sp>
      <p:sp>
        <p:nvSpPr>
          <p:cNvPr id="3" name="Slide Number Placeholder 2"/>
          <p:cNvSpPr>
            <a:spLocks noGrp="1"/>
          </p:cNvSpPr>
          <p:nvPr>
            <p:ph type="sldNum" sz="quarter" idx="12"/>
          </p:nvPr>
        </p:nvSpPr>
        <p:spPr/>
        <p:txBody>
          <a:bodyPr/>
          <a:lstStyle/>
          <a:p>
            <a:fld id="{DFF85620-DC3B-4A02-9159-38F2E9DA64E8}" type="slidenum">
              <a:rPr lang="en-GB" smtClean="0"/>
              <a:t>6</a:t>
            </a:fld>
            <a:endParaRPr lang="en-GB"/>
          </a:p>
        </p:txBody>
      </p:sp>
    </p:spTree>
    <p:extLst>
      <p:ext uri="{BB962C8B-B14F-4D97-AF65-F5344CB8AC3E}">
        <p14:creationId xmlns:p14="http://schemas.microsoft.com/office/powerpoint/2010/main" val="1168036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05318" y="515977"/>
            <a:ext cx="1996861" cy="1584176"/>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39552" y="3068961"/>
            <a:ext cx="1515299" cy="1584176"/>
          </a:xfrm>
          <a:prstGeom prst="rect">
            <a:avLst/>
          </a:prstGeom>
        </p:spPr>
      </p:pic>
      <p:cxnSp>
        <p:nvCxnSpPr>
          <p:cNvPr id="10" name="Straight Arrow Connector 9"/>
          <p:cNvCxnSpPr>
            <a:stCxn id="4" idx="2"/>
            <a:endCxn id="2" idx="0"/>
          </p:cNvCxnSpPr>
          <p:nvPr/>
        </p:nvCxnSpPr>
        <p:spPr>
          <a:xfrm flipH="1">
            <a:off x="1297202" y="2100153"/>
            <a:ext cx="1006547" cy="96880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25" name="Group 24"/>
          <p:cNvGrpSpPr/>
          <p:nvPr/>
        </p:nvGrpSpPr>
        <p:grpSpPr>
          <a:xfrm>
            <a:off x="5796136" y="2272145"/>
            <a:ext cx="1967167" cy="4159651"/>
            <a:chOff x="5796136" y="2267418"/>
            <a:chExt cx="1967167" cy="4159651"/>
          </a:xfrm>
        </p:grpSpPr>
        <p:cxnSp>
          <p:nvCxnSpPr>
            <p:cNvPr id="13" name="Straight Arrow Connector 12"/>
            <p:cNvCxnSpPr>
              <a:endCxn id="17" idx="0"/>
            </p:cNvCxnSpPr>
            <p:nvPr/>
          </p:nvCxnSpPr>
          <p:spPr>
            <a:xfrm>
              <a:off x="6778898" y="2267418"/>
              <a:ext cx="822" cy="3211989"/>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5796136" y="5479407"/>
              <a:ext cx="1967167" cy="947662"/>
            </a:xfrm>
            <a:prstGeom prst="rect">
              <a:avLst/>
            </a:prstGeom>
          </p:spPr>
        </p:pic>
      </p:grpSp>
      <p:grpSp>
        <p:nvGrpSpPr>
          <p:cNvPr id="24" name="Group 23"/>
          <p:cNvGrpSpPr/>
          <p:nvPr/>
        </p:nvGrpSpPr>
        <p:grpSpPr>
          <a:xfrm>
            <a:off x="313617" y="4653137"/>
            <a:ext cx="1967167" cy="1811757"/>
            <a:chOff x="313617" y="4653137"/>
            <a:chExt cx="1967167" cy="1811757"/>
          </a:xfrm>
        </p:grpSpPr>
        <p:pic>
          <p:nvPicPr>
            <p:cNvPr id="15" name="Picture 14"/>
            <p:cNvPicPr>
              <a:picLocks noChangeAspect="1"/>
            </p:cNvPicPr>
            <p:nvPr/>
          </p:nvPicPr>
          <p:blipFill rotWithShape="1">
            <a:blip r:embed="rId5">
              <a:grayscl/>
              <a:extLst>
                <a:ext uri="{28A0092B-C50C-407E-A947-70E740481C1C}">
                  <a14:useLocalDpi xmlns:a14="http://schemas.microsoft.com/office/drawing/2010/main" val="0"/>
                </a:ext>
              </a:extLst>
            </a:blip>
            <a:srcRect l="6232" t="20808" r="4704" b="14481"/>
            <a:stretch/>
          </p:blipFill>
          <p:spPr>
            <a:xfrm>
              <a:off x="313617" y="5517232"/>
              <a:ext cx="1967167" cy="947662"/>
            </a:xfrm>
            <a:prstGeom prst="rect">
              <a:avLst/>
            </a:prstGeom>
          </p:spPr>
        </p:pic>
        <p:cxnSp>
          <p:nvCxnSpPr>
            <p:cNvPr id="21" name="Straight Arrow Connector 20"/>
            <p:cNvCxnSpPr>
              <a:stCxn id="2" idx="2"/>
              <a:endCxn id="15" idx="0"/>
            </p:cNvCxnSpPr>
            <p:nvPr/>
          </p:nvCxnSpPr>
          <p:spPr>
            <a:xfrm flipH="1">
              <a:off x="1297201" y="4653137"/>
              <a:ext cx="1" cy="864095"/>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grpSp>
      <p:cxnSp>
        <p:nvCxnSpPr>
          <p:cNvPr id="14" name="Straight Arrow Connector 13"/>
          <p:cNvCxnSpPr/>
          <p:nvPr/>
        </p:nvCxnSpPr>
        <p:spPr>
          <a:xfrm flipH="1" flipV="1">
            <a:off x="7092280" y="2272145"/>
            <a:ext cx="2" cy="3160254"/>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1547666" y="4653137"/>
            <a:ext cx="0" cy="855997"/>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067588" y="54312"/>
            <a:ext cx="4392488" cy="461665"/>
          </a:xfrm>
          <a:prstGeom prst="rect">
            <a:avLst/>
          </a:prstGeom>
          <a:noFill/>
        </p:spPr>
        <p:txBody>
          <a:bodyPr wrap="square" rtlCol="0">
            <a:spAutoFit/>
          </a:bodyPr>
          <a:lstStyle/>
          <a:p>
            <a:pPr algn="ctr"/>
            <a:r>
              <a:rPr lang="en-GB" sz="2400" b="1" dirty="0" smtClean="0"/>
              <a:t>Cannibalism Behaviour</a:t>
            </a:r>
          </a:p>
        </p:txBody>
      </p:sp>
      <p:pic>
        <p:nvPicPr>
          <p:cNvPr id="28" name="Picture 2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2745"/>
          <a:stretch/>
        </p:blipFill>
        <p:spPr>
          <a:xfrm>
            <a:off x="5745435" y="343984"/>
            <a:ext cx="2066925" cy="1928161"/>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5435" y="556525"/>
            <a:ext cx="2066925" cy="1576331"/>
          </a:xfrm>
          <a:prstGeom prst="rect">
            <a:avLst/>
          </a:prstGeom>
        </p:spPr>
      </p:pic>
      <p:cxnSp>
        <p:nvCxnSpPr>
          <p:cNvPr id="18" name="Straight Arrow Connector 17"/>
          <p:cNvCxnSpPr/>
          <p:nvPr/>
        </p:nvCxnSpPr>
        <p:spPr>
          <a:xfrm>
            <a:off x="3454579" y="1460465"/>
            <a:ext cx="244325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DFF85620-DC3B-4A02-9159-38F2E9DA64E8}" type="slidenum">
              <a:rPr lang="en-GB" smtClean="0"/>
              <a:t>7</a:t>
            </a:fld>
            <a:endParaRPr lang="en-GB"/>
          </a:p>
        </p:txBody>
      </p:sp>
    </p:spTree>
    <p:extLst>
      <p:ext uri="{BB962C8B-B14F-4D97-AF65-F5344CB8AC3E}">
        <p14:creationId xmlns:p14="http://schemas.microsoft.com/office/powerpoint/2010/main" val="12738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05318" y="515977"/>
            <a:ext cx="1996861" cy="1584176"/>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39552" y="3068961"/>
            <a:ext cx="1515299" cy="1584176"/>
          </a:xfrm>
          <a:prstGeom prst="rect">
            <a:avLst/>
          </a:prstGeom>
        </p:spPr>
      </p:pic>
      <p:cxnSp>
        <p:nvCxnSpPr>
          <p:cNvPr id="10" name="Straight Arrow Connector 9"/>
          <p:cNvCxnSpPr>
            <a:stCxn id="4" idx="2"/>
            <a:endCxn id="2" idx="0"/>
          </p:cNvCxnSpPr>
          <p:nvPr/>
        </p:nvCxnSpPr>
        <p:spPr>
          <a:xfrm flipH="1">
            <a:off x="1297202" y="2100153"/>
            <a:ext cx="1006547" cy="96880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25" name="Group 24"/>
          <p:cNvGrpSpPr/>
          <p:nvPr/>
        </p:nvGrpSpPr>
        <p:grpSpPr>
          <a:xfrm>
            <a:off x="5796136" y="2272145"/>
            <a:ext cx="1967167" cy="4159651"/>
            <a:chOff x="5796136" y="2267418"/>
            <a:chExt cx="1967167" cy="4159651"/>
          </a:xfrm>
        </p:grpSpPr>
        <p:cxnSp>
          <p:nvCxnSpPr>
            <p:cNvPr id="13" name="Straight Arrow Connector 12"/>
            <p:cNvCxnSpPr>
              <a:endCxn id="17" idx="0"/>
            </p:cNvCxnSpPr>
            <p:nvPr/>
          </p:nvCxnSpPr>
          <p:spPr>
            <a:xfrm>
              <a:off x="6778898" y="2267418"/>
              <a:ext cx="822" cy="3211989"/>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6232" t="20808" r="4704" b="14481"/>
            <a:stretch/>
          </p:blipFill>
          <p:spPr>
            <a:xfrm>
              <a:off x="5796136" y="5479407"/>
              <a:ext cx="1967167" cy="947662"/>
            </a:xfrm>
            <a:prstGeom prst="rect">
              <a:avLst/>
            </a:prstGeom>
          </p:spPr>
        </p:pic>
      </p:grpSp>
      <p:grpSp>
        <p:nvGrpSpPr>
          <p:cNvPr id="24" name="Group 23"/>
          <p:cNvGrpSpPr/>
          <p:nvPr/>
        </p:nvGrpSpPr>
        <p:grpSpPr>
          <a:xfrm>
            <a:off x="313617" y="4653137"/>
            <a:ext cx="1967167" cy="1811757"/>
            <a:chOff x="313617" y="4653137"/>
            <a:chExt cx="1967167" cy="1811757"/>
          </a:xfrm>
        </p:grpSpPr>
        <p:pic>
          <p:nvPicPr>
            <p:cNvPr id="15" name="Picture 14"/>
            <p:cNvPicPr>
              <a:picLocks noChangeAspect="1"/>
            </p:cNvPicPr>
            <p:nvPr/>
          </p:nvPicPr>
          <p:blipFill rotWithShape="1">
            <a:blip r:embed="rId5">
              <a:grayscl/>
              <a:extLst>
                <a:ext uri="{28A0092B-C50C-407E-A947-70E740481C1C}">
                  <a14:useLocalDpi xmlns:a14="http://schemas.microsoft.com/office/drawing/2010/main" val="0"/>
                </a:ext>
              </a:extLst>
            </a:blip>
            <a:srcRect l="6232" t="20808" r="4704" b="14481"/>
            <a:stretch/>
          </p:blipFill>
          <p:spPr>
            <a:xfrm>
              <a:off x="313617" y="5517232"/>
              <a:ext cx="1967167" cy="947662"/>
            </a:xfrm>
            <a:prstGeom prst="rect">
              <a:avLst/>
            </a:prstGeom>
          </p:spPr>
        </p:pic>
        <p:cxnSp>
          <p:nvCxnSpPr>
            <p:cNvPr id="21" name="Straight Arrow Connector 20"/>
            <p:cNvCxnSpPr>
              <a:stCxn id="2" idx="2"/>
              <a:endCxn id="15" idx="0"/>
            </p:cNvCxnSpPr>
            <p:nvPr/>
          </p:nvCxnSpPr>
          <p:spPr>
            <a:xfrm flipH="1">
              <a:off x="1297201" y="4653137"/>
              <a:ext cx="1" cy="864095"/>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grpSp>
      <p:cxnSp>
        <p:nvCxnSpPr>
          <p:cNvPr id="14" name="Straight Arrow Connector 13"/>
          <p:cNvCxnSpPr/>
          <p:nvPr/>
        </p:nvCxnSpPr>
        <p:spPr>
          <a:xfrm flipH="1" flipV="1">
            <a:off x="7092280" y="2272145"/>
            <a:ext cx="2" cy="3160254"/>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1547666" y="4653137"/>
            <a:ext cx="0" cy="855997"/>
          </a:xfrm>
          <a:prstGeom prst="straightConnector1">
            <a:avLst/>
          </a:prstGeom>
          <a:ln w="381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5" idx="3"/>
          </p:cNvCxnSpPr>
          <p:nvPr/>
        </p:nvCxnSpPr>
        <p:spPr>
          <a:xfrm flipH="1">
            <a:off x="2280784" y="2096230"/>
            <a:ext cx="4498114" cy="3894833"/>
          </a:xfrm>
          <a:prstGeom prst="straightConnector1">
            <a:avLst/>
          </a:prstGeom>
          <a:ln w="38100">
            <a:solidFill>
              <a:schemeClr val="accent2">
                <a:lumMod val="40000"/>
                <a:lumOff val="60000"/>
              </a:schemeClr>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17" idx="1"/>
          </p:cNvCxnSpPr>
          <p:nvPr/>
        </p:nvCxnSpPr>
        <p:spPr>
          <a:xfrm>
            <a:off x="1979712" y="4212990"/>
            <a:ext cx="3816424" cy="1744975"/>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919064" y="3068961"/>
            <a:ext cx="1581045" cy="646331"/>
          </a:xfrm>
          <a:prstGeom prst="rect">
            <a:avLst/>
          </a:prstGeom>
          <a:noFill/>
        </p:spPr>
        <p:txBody>
          <a:bodyPr wrap="square" rtlCol="0">
            <a:spAutoFit/>
          </a:bodyPr>
          <a:lstStyle/>
          <a:p>
            <a:pPr algn="ctr"/>
            <a:r>
              <a:rPr lang="en-GB" sz="3600" b="1" dirty="0" smtClean="0">
                <a:solidFill>
                  <a:srgbClr val="C00000"/>
                </a:solidFill>
              </a:rPr>
              <a:t>IGP</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5435" y="556525"/>
            <a:ext cx="2066925" cy="1576331"/>
          </a:xfrm>
          <a:prstGeom prst="rect">
            <a:avLst/>
          </a:prstGeom>
        </p:spPr>
      </p:pic>
      <p:cxnSp>
        <p:nvCxnSpPr>
          <p:cNvPr id="18" name="Straight Arrow Connector 17"/>
          <p:cNvCxnSpPr/>
          <p:nvPr/>
        </p:nvCxnSpPr>
        <p:spPr>
          <a:xfrm>
            <a:off x="3454579" y="1460465"/>
            <a:ext cx="244325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DFF85620-DC3B-4A02-9159-38F2E9DA64E8}" type="slidenum">
              <a:rPr lang="en-GB" smtClean="0"/>
              <a:t>8</a:t>
            </a:fld>
            <a:endParaRPr lang="en-GB"/>
          </a:p>
        </p:txBody>
      </p:sp>
    </p:spTree>
    <p:extLst>
      <p:ext uri="{BB962C8B-B14F-4D97-AF65-F5344CB8AC3E}">
        <p14:creationId xmlns:p14="http://schemas.microsoft.com/office/powerpoint/2010/main" val="8607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476672"/>
            <a:ext cx="7664896" cy="2448272"/>
          </a:xfrm>
        </p:spPr>
        <p:txBody>
          <a:bodyPr anchor="ctr">
            <a:normAutofit fontScale="92500" lnSpcReduction="20000"/>
          </a:bodyPr>
          <a:lstStyle/>
          <a:p>
            <a:r>
              <a:rPr lang="en-GB" sz="3900" dirty="0" smtClean="0">
                <a:solidFill>
                  <a:schemeClr val="tx1"/>
                </a:solidFill>
              </a:rPr>
              <a:t>IntraGuild-Predation (IGP): </a:t>
            </a:r>
          </a:p>
          <a:p>
            <a:r>
              <a:rPr lang="en-GB" sz="3900" b="0" dirty="0" smtClean="0">
                <a:solidFill>
                  <a:schemeClr val="tx1"/>
                </a:solidFill>
              </a:rPr>
              <a:t>“the killing and eating of species that use similar, often limiting, resources and are thus potential competitors” </a:t>
            </a:r>
          </a:p>
          <a:p>
            <a:r>
              <a:rPr lang="en-GB" b="0" dirty="0" smtClean="0">
                <a:solidFill>
                  <a:schemeClr val="tx1"/>
                </a:solidFill>
              </a:rPr>
              <a:t>(Polis et al., 1989)</a:t>
            </a:r>
            <a:endParaRPr lang="en-GB" b="0" dirty="0">
              <a:solidFill>
                <a:schemeClr val="tx1"/>
              </a:solidFill>
            </a:endParaRPr>
          </a:p>
        </p:txBody>
      </p:sp>
      <p:pic>
        <p:nvPicPr>
          <p:cNvPr id="1026"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7931" t="21336" r="15302" b="11638"/>
          <a:stretch/>
        </p:blipFill>
        <p:spPr bwMode="auto">
          <a:xfrm>
            <a:off x="2051720" y="2996952"/>
            <a:ext cx="5040560" cy="357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FF85620-DC3B-4A02-9159-38F2E9DA64E8}" type="slidenum">
              <a:rPr lang="en-GB" smtClean="0"/>
              <a:t>9</a:t>
            </a:fld>
            <a:endParaRPr lang="en-GB"/>
          </a:p>
        </p:txBody>
      </p:sp>
    </p:spTree>
    <p:extLst>
      <p:ext uri="{BB962C8B-B14F-4D97-AF65-F5344CB8AC3E}">
        <p14:creationId xmlns:p14="http://schemas.microsoft.com/office/powerpoint/2010/main" val="3247629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1286</Words>
  <Application>Microsoft Office PowerPoint</Application>
  <PresentationFormat>On-screen Show (4:3)</PresentationFormat>
  <Paragraphs>163</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Invasive Species The Ladybird’s Tale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Harmonia axyridis - features</vt:lpstr>
      <vt:lpstr>PowerPoint Presentation</vt:lpstr>
      <vt:lpstr>PowerPoint Presentation</vt:lpstr>
      <vt:lpstr>Main question</vt:lpstr>
      <vt:lpstr>Assumptions of the model</vt:lpstr>
      <vt:lpstr>PowerPoint Presentation</vt:lpstr>
      <vt:lpstr>Case 1: Aphids plague  </vt:lpstr>
      <vt:lpstr>Case 2: Harlequin spreading</vt:lpstr>
      <vt:lpstr>Case 3: IGP effect without the infection </vt:lpstr>
      <vt:lpstr>Case 4: Infection effect, population without healthy</vt:lpstr>
      <vt:lpstr>Case 5: Harlequin used as bio-control for aphids</vt:lpstr>
      <vt:lpstr>Case 5: Harlequin use as biocontrol for aphids</vt:lpstr>
      <vt:lpstr>Take home message</vt:lpstr>
      <vt:lpstr>References</vt:lpstr>
      <vt:lpstr>Thank you  Questions?</vt:lpstr>
      <vt:lpstr>Case 2 - EXTRA: Hi eliminates aphids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kronenberger</dc:creator>
  <cp:lastModifiedBy>kronenberger</cp:lastModifiedBy>
  <cp:revision>62</cp:revision>
  <dcterms:created xsi:type="dcterms:W3CDTF">2015-01-10T01:10:47Z</dcterms:created>
  <dcterms:modified xsi:type="dcterms:W3CDTF">2015-01-11T11:38:12Z</dcterms:modified>
</cp:coreProperties>
</file>